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ricolage Grotesque Semi-Bold" charset="1" panose="020B0605040402000204"/>
      <p:regular r:id="rId25"/>
    </p:embeddedFont>
    <p:embeddedFont>
      <p:font typeface="Andika" charset="1" panose="02000000000000000000"/>
      <p:regular r:id="rId26"/>
    </p:embeddedFont>
    <p:embeddedFont>
      <p:font typeface="Bricolage Grotesque" charset="1" panose="020B0605040402000204"/>
      <p:regular r:id="rId27"/>
    </p:embeddedFont>
    <p:embeddedFont>
      <p:font typeface="Bricolage Grotesque Bold" charset="1" panose="020B060504040200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86.png" Type="http://schemas.openxmlformats.org/officeDocument/2006/relationships/image"/><Relationship Id="rId12" Target="../media/image87.png" Type="http://schemas.openxmlformats.org/officeDocument/2006/relationships/image"/><Relationship Id="rId13" Target="../media/image88.pn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sv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94.png" Type="http://schemas.openxmlformats.org/officeDocument/2006/relationships/image"/><Relationship Id="rId9" Target="../media/image9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96.png" Type="http://schemas.openxmlformats.org/officeDocument/2006/relationships/image"/><Relationship Id="rId9" Target="../media/image9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18" Target="../media/image50.png" Type="http://schemas.openxmlformats.org/officeDocument/2006/relationships/image"/><Relationship Id="rId19" Target="../media/image51.svg" Type="http://schemas.openxmlformats.org/officeDocument/2006/relationships/image"/><Relationship Id="rId2" Target="../media/image34.png" Type="http://schemas.openxmlformats.org/officeDocument/2006/relationships/image"/><Relationship Id="rId20" Target="../media/image52.png" Type="http://schemas.openxmlformats.org/officeDocument/2006/relationships/image"/><Relationship Id="rId21" Target="../media/image53.svg" Type="http://schemas.openxmlformats.org/officeDocument/2006/relationships/image"/><Relationship Id="rId22" Target="../media/image54.png" Type="http://schemas.openxmlformats.org/officeDocument/2006/relationships/image"/><Relationship Id="rId23" Target="../media/image55.svg" Type="http://schemas.openxmlformats.org/officeDocument/2006/relationships/image"/><Relationship Id="rId24" Target="../media/image56.png" Type="http://schemas.openxmlformats.org/officeDocument/2006/relationships/image"/><Relationship Id="rId25" Target="../media/image57.png" Type="http://schemas.openxmlformats.org/officeDocument/2006/relationships/image"/><Relationship Id="rId26" Target="../media/image58.svg" Type="http://schemas.openxmlformats.org/officeDocument/2006/relationships/image"/><Relationship Id="rId27" Target="../media/image59.png" Type="http://schemas.openxmlformats.org/officeDocument/2006/relationships/image"/><Relationship Id="rId28" Target="../media/image60.sv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https://drive.google.com/file/d/1xaZ3ILb_X7TZc7zWJr-fzWIWG2CfRVVZ/view" TargetMode="External" Type="http://schemas.openxmlformats.org/officeDocument/2006/relationships/hyperlink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72248">
            <a:off x="13856870" y="6672468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84645" y="5418758"/>
            <a:ext cx="4911760" cy="4389885"/>
          </a:xfrm>
          <a:custGeom>
            <a:avLst/>
            <a:gdLst/>
            <a:ahLst/>
            <a:cxnLst/>
            <a:rect r="r" b="b" t="t" l="l"/>
            <a:pathLst>
              <a:path h="4389885" w="4911760">
                <a:moveTo>
                  <a:pt x="0" y="0"/>
                </a:moveTo>
                <a:lnTo>
                  <a:pt x="4911759" y="0"/>
                </a:lnTo>
                <a:lnTo>
                  <a:pt x="4911759" y="4389886"/>
                </a:lnTo>
                <a:lnTo>
                  <a:pt x="0" y="438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37977" y="1674441"/>
            <a:ext cx="1929940" cy="1874454"/>
          </a:xfrm>
          <a:custGeom>
            <a:avLst/>
            <a:gdLst/>
            <a:ahLst/>
            <a:cxnLst/>
            <a:rect r="r" b="b" t="t" l="l"/>
            <a:pathLst>
              <a:path h="1874454" w="1929940">
                <a:moveTo>
                  <a:pt x="0" y="0"/>
                </a:moveTo>
                <a:lnTo>
                  <a:pt x="1929940" y="0"/>
                </a:lnTo>
                <a:lnTo>
                  <a:pt x="1929940" y="1874454"/>
                </a:lnTo>
                <a:lnTo>
                  <a:pt x="0" y="187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88214" y="3186254"/>
            <a:ext cx="9991161" cy="180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14960" b="true">
                <a:solidFill>
                  <a:srgbClr val="FF3131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Meetings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072248">
            <a:off x="-1881940" y="-3395386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12824" y="72009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3671" y="5057775"/>
            <a:ext cx="8873266" cy="302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34"/>
              </a:lnSpc>
            </a:pPr>
            <a:r>
              <a:rPr lang="en-US" sz="431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Branco Molina</a:t>
            </a:r>
          </a:p>
          <a:p>
            <a:pPr algn="l">
              <a:lnSpc>
                <a:spcPts val="6034"/>
              </a:lnSpc>
            </a:pPr>
            <a:r>
              <a:rPr lang="en-US" sz="431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Cristobal Cona </a:t>
            </a:r>
          </a:p>
          <a:p>
            <a:pPr algn="l">
              <a:lnSpc>
                <a:spcPts val="6034"/>
              </a:lnSpc>
            </a:pPr>
            <a:r>
              <a:rPr lang="en-US" sz="431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Lucas Antil</a:t>
            </a:r>
          </a:p>
          <a:p>
            <a:pPr algn="l">
              <a:lnSpc>
                <a:spcPts val="6034"/>
              </a:lnSpc>
            </a:pPr>
            <a:r>
              <a:rPr lang="en-US" sz="431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Joan Garcés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54992" y="-2238929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0213" y="2290003"/>
            <a:ext cx="17326191" cy="7147054"/>
          </a:xfrm>
          <a:custGeom>
            <a:avLst/>
            <a:gdLst/>
            <a:ahLst/>
            <a:cxnLst/>
            <a:rect r="r" b="b" t="t" l="l"/>
            <a:pathLst>
              <a:path h="7147054" w="17326191">
                <a:moveTo>
                  <a:pt x="0" y="0"/>
                </a:moveTo>
                <a:lnTo>
                  <a:pt x="17326191" y="0"/>
                </a:lnTo>
                <a:lnTo>
                  <a:pt x="17326191" y="7147054"/>
                </a:lnTo>
                <a:lnTo>
                  <a:pt x="0" y="7147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11639" y="304800"/>
            <a:ext cx="15681602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 de despliegue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98351"/>
            <a:ext cx="9144000" cy="5535304"/>
          </a:xfrm>
          <a:custGeom>
            <a:avLst/>
            <a:gdLst/>
            <a:ahLst/>
            <a:cxnLst/>
            <a:rect r="r" b="b" t="t" l="l"/>
            <a:pathLst>
              <a:path h="5535304" w="9144000">
                <a:moveTo>
                  <a:pt x="0" y="0"/>
                </a:moveTo>
                <a:lnTo>
                  <a:pt x="9144000" y="0"/>
                </a:lnTo>
                <a:lnTo>
                  <a:pt x="9144000" y="5535305"/>
                </a:lnTo>
                <a:lnTo>
                  <a:pt x="0" y="5535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029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82884"/>
            <a:ext cx="8815210" cy="5782456"/>
          </a:xfrm>
          <a:custGeom>
            <a:avLst/>
            <a:gdLst/>
            <a:ahLst/>
            <a:cxnLst/>
            <a:rect r="r" b="b" t="t" l="l"/>
            <a:pathLst>
              <a:path h="5782456" w="8815210">
                <a:moveTo>
                  <a:pt x="0" y="0"/>
                </a:moveTo>
                <a:lnTo>
                  <a:pt x="8815210" y="0"/>
                </a:lnTo>
                <a:lnTo>
                  <a:pt x="8815210" y="5782456"/>
                </a:lnTo>
                <a:lnTo>
                  <a:pt x="0" y="5782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382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2465" y="304800"/>
            <a:ext cx="16174126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Diagramas de actividades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1031" y="1240183"/>
            <a:ext cx="6934157" cy="46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Traducción en tiempo real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4081"/>
            <a:ext cx="7766136" cy="5587791"/>
          </a:xfrm>
          <a:custGeom>
            <a:avLst/>
            <a:gdLst/>
            <a:ahLst/>
            <a:cxnLst/>
            <a:rect r="r" b="b" t="t" l="l"/>
            <a:pathLst>
              <a:path h="5587791" w="7766136">
                <a:moveTo>
                  <a:pt x="0" y="0"/>
                </a:moveTo>
                <a:lnTo>
                  <a:pt x="7766136" y="0"/>
                </a:lnTo>
                <a:lnTo>
                  <a:pt x="7766136" y="5587791"/>
                </a:lnTo>
                <a:lnTo>
                  <a:pt x="0" y="5587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0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3342" y="2220003"/>
            <a:ext cx="9795770" cy="5421869"/>
          </a:xfrm>
          <a:custGeom>
            <a:avLst/>
            <a:gdLst/>
            <a:ahLst/>
            <a:cxnLst/>
            <a:rect r="r" b="b" t="t" l="l"/>
            <a:pathLst>
              <a:path h="5421869" w="9795770">
                <a:moveTo>
                  <a:pt x="0" y="0"/>
                </a:moveTo>
                <a:lnTo>
                  <a:pt x="9795770" y="0"/>
                </a:lnTo>
                <a:lnTo>
                  <a:pt x="9795770" y="5421869"/>
                </a:lnTo>
                <a:lnTo>
                  <a:pt x="0" y="5421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4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2465" y="304800"/>
            <a:ext cx="16174126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Diagramas de actividades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1031" y="1240183"/>
            <a:ext cx="6934157" cy="46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Unirse a Comunidad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570" y="1704210"/>
            <a:ext cx="8695430" cy="8352534"/>
          </a:xfrm>
          <a:custGeom>
            <a:avLst/>
            <a:gdLst/>
            <a:ahLst/>
            <a:cxnLst/>
            <a:rect r="r" b="b" t="t" l="l"/>
            <a:pathLst>
              <a:path h="8352534" w="8695430">
                <a:moveTo>
                  <a:pt x="0" y="0"/>
                </a:moveTo>
                <a:lnTo>
                  <a:pt x="8695430" y="0"/>
                </a:lnTo>
                <a:lnTo>
                  <a:pt x="8695430" y="8352534"/>
                </a:lnTo>
                <a:lnTo>
                  <a:pt x="0" y="835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5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426293"/>
            <a:ext cx="8293409" cy="2615014"/>
          </a:xfrm>
          <a:custGeom>
            <a:avLst/>
            <a:gdLst/>
            <a:ahLst/>
            <a:cxnLst/>
            <a:rect r="r" b="b" t="t" l="l"/>
            <a:pathLst>
              <a:path h="2615014" w="8293409">
                <a:moveTo>
                  <a:pt x="0" y="0"/>
                </a:moveTo>
                <a:lnTo>
                  <a:pt x="8293409" y="0"/>
                </a:lnTo>
                <a:lnTo>
                  <a:pt x="8293409" y="2615014"/>
                </a:lnTo>
                <a:lnTo>
                  <a:pt x="0" y="261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67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2465" y="304800"/>
            <a:ext cx="16174126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Diagramas de actividades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1031" y="1240183"/>
            <a:ext cx="6934157" cy="46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Gestionar Suscripción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96389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3CCBF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60660" y="2096389"/>
            <a:ext cx="427025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FF751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Backend(HTTP/WebSocket)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843288" y="2096389"/>
            <a:ext cx="24160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66BB6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Infraestructura</a:t>
            </a:r>
          </a:p>
        </p:txBody>
      </p:sp>
      <p:sp>
        <p:nvSpPr>
          <p:cNvPr name="AutoShape 5" id="5"/>
          <p:cNvSpPr/>
          <p:nvPr/>
        </p:nvSpPr>
        <p:spPr>
          <a:xfrm>
            <a:off x="4302949" y="2153539"/>
            <a:ext cx="0" cy="71047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035967" y="2153539"/>
            <a:ext cx="0" cy="69174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353763" y="2528189"/>
            <a:ext cx="171397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659131" y="0"/>
            <a:ext cx="1046665" cy="930580"/>
          </a:xfrm>
          <a:custGeom>
            <a:avLst/>
            <a:gdLst/>
            <a:ahLst/>
            <a:cxnLst/>
            <a:rect r="r" b="b" t="t" l="l"/>
            <a:pathLst>
              <a:path h="930580" w="1046665">
                <a:moveTo>
                  <a:pt x="0" y="0"/>
                </a:moveTo>
                <a:lnTo>
                  <a:pt x="1046665" y="0"/>
                </a:lnTo>
                <a:lnTo>
                  <a:pt x="1046665" y="930580"/>
                </a:lnTo>
                <a:lnTo>
                  <a:pt x="0" y="930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277" y="3922164"/>
            <a:ext cx="2537399" cy="885783"/>
          </a:xfrm>
          <a:custGeom>
            <a:avLst/>
            <a:gdLst/>
            <a:ahLst/>
            <a:cxnLst/>
            <a:rect r="r" b="b" t="t" l="l"/>
            <a:pathLst>
              <a:path h="885783" w="2537399">
                <a:moveTo>
                  <a:pt x="0" y="0"/>
                </a:moveTo>
                <a:lnTo>
                  <a:pt x="2537399" y="0"/>
                </a:lnTo>
                <a:lnTo>
                  <a:pt x="2537399" y="885784"/>
                </a:lnTo>
                <a:lnTo>
                  <a:pt x="0" y="885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0294" y="5485990"/>
            <a:ext cx="2594764" cy="898437"/>
          </a:xfrm>
          <a:custGeom>
            <a:avLst/>
            <a:gdLst/>
            <a:ahLst/>
            <a:cxnLst/>
            <a:rect r="r" b="b" t="t" l="l"/>
            <a:pathLst>
              <a:path h="898437" w="2594764">
                <a:moveTo>
                  <a:pt x="0" y="0"/>
                </a:moveTo>
                <a:lnTo>
                  <a:pt x="2594765" y="0"/>
                </a:lnTo>
                <a:lnTo>
                  <a:pt x="2594765" y="898438"/>
                </a:lnTo>
                <a:lnTo>
                  <a:pt x="0" y="898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8071" y="7062470"/>
            <a:ext cx="3025343" cy="873568"/>
          </a:xfrm>
          <a:custGeom>
            <a:avLst/>
            <a:gdLst/>
            <a:ahLst/>
            <a:cxnLst/>
            <a:rect r="r" b="b" t="t" l="l"/>
            <a:pathLst>
              <a:path h="873568" w="3025343">
                <a:moveTo>
                  <a:pt x="0" y="0"/>
                </a:moveTo>
                <a:lnTo>
                  <a:pt x="3025342" y="0"/>
                </a:lnTo>
                <a:lnTo>
                  <a:pt x="3025342" y="873568"/>
                </a:lnTo>
                <a:lnTo>
                  <a:pt x="0" y="873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10839" y="3062452"/>
            <a:ext cx="3699641" cy="2081048"/>
          </a:xfrm>
          <a:custGeom>
            <a:avLst/>
            <a:gdLst/>
            <a:ahLst/>
            <a:cxnLst/>
            <a:rect r="r" b="b" t="t" l="l"/>
            <a:pathLst>
              <a:path h="2081048" w="3699641">
                <a:moveTo>
                  <a:pt x="0" y="0"/>
                </a:moveTo>
                <a:lnTo>
                  <a:pt x="3699641" y="0"/>
                </a:lnTo>
                <a:lnTo>
                  <a:pt x="3699641" y="2081048"/>
                </a:lnTo>
                <a:lnTo>
                  <a:pt x="0" y="2081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51264" y="5670975"/>
            <a:ext cx="2233903" cy="1426906"/>
          </a:xfrm>
          <a:custGeom>
            <a:avLst/>
            <a:gdLst/>
            <a:ahLst/>
            <a:cxnLst/>
            <a:rect r="r" b="b" t="t" l="l"/>
            <a:pathLst>
              <a:path h="1426906" w="2233903">
                <a:moveTo>
                  <a:pt x="0" y="0"/>
                </a:moveTo>
                <a:lnTo>
                  <a:pt x="2233903" y="0"/>
                </a:lnTo>
                <a:lnTo>
                  <a:pt x="2233903" y="1426905"/>
                </a:lnTo>
                <a:lnTo>
                  <a:pt x="0" y="14269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3471" y="3863533"/>
            <a:ext cx="2274760" cy="1279967"/>
          </a:xfrm>
          <a:custGeom>
            <a:avLst/>
            <a:gdLst/>
            <a:ahLst/>
            <a:cxnLst/>
            <a:rect r="r" b="b" t="t" l="l"/>
            <a:pathLst>
              <a:path h="1279967" w="2274760">
                <a:moveTo>
                  <a:pt x="0" y="0"/>
                </a:moveTo>
                <a:lnTo>
                  <a:pt x="2274760" y="0"/>
                </a:lnTo>
                <a:lnTo>
                  <a:pt x="2274760" y="1279967"/>
                </a:lnTo>
                <a:lnTo>
                  <a:pt x="0" y="1279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05731" y="6343650"/>
            <a:ext cx="4790623" cy="1994097"/>
          </a:xfrm>
          <a:custGeom>
            <a:avLst/>
            <a:gdLst/>
            <a:ahLst/>
            <a:cxnLst/>
            <a:rect r="r" b="b" t="t" l="l"/>
            <a:pathLst>
              <a:path h="1994097" w="4790623">
                <a:moveTo>
                  <a:pt x="0" y="0"/>
                </a:moveTo>
                <a:lnTo>
                  <a:pt x="4790623" y="0"/>
                </a:lnTo>
                <a:lnTo>
                  <a:pt x="4790623" y="1994097"/>
                </a:lnTo>
                <a:lnTo>
                  <a:pt x="0" y="1994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94635" y="3166188"/>
            <a:ext cx="4866431" cy="936788"/>
          </a:xfrm>
          <a:custGeom>
            <a:avLst/>
            <a:gdLst/>
            <a:ahLst/>
            <a:cxnLst/>
            <a:rect r="r" b="b" t="t" l="l"/>
            <a:pathLst>
              <a:path h="936788" w="4866431">
                <a:moveTo>
                  <a:pt x="0" y="0"/>
                </a:moveTo>
                <a:lnTo>
                  <a:pt x="4866431" y="0"/>
                </a:lnTo>
                <a:lnTo>
                  <a:pt x="4866431" y="936788"/>
                </a:lnTo>
                <a:lnTo>
                  <a:pt x="0" y="936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74142" y="5485990"/>
            <a:ext cx="4282677" cy="2248406"/>
          </a:xfrm>
          <a:custGeom>
            <a:avLst/>
            <a:gdLst/>
            <a:ahLst/>
            <a:cxnLst/>
            <a:rect r="r" b="b" t="t" l="l"/>
            <a:pathLst>
              <a:path h="2248406" w="4282677">
                <a:moveTo>
                  <a:pt x="0" y="0"/>
                </a:moveTo>
                <a:lnTo>
                  <a:pt x="4282677" y="0"/>
                </a:lnTo>
                <a:lnTo>
                  <a:pt x="4282677" y="2248406"/>
                </a:lnTo>
                <a:lnTo>
                  <a:pt x="0" y="2248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29258" y="482902"/>
            <a:ext cx="11029484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6817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Tecnologías de desarrollo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80285" y="863905"/>
            <a:ext cx="2133348" cy="10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3147">
                <a:solidFill>
                  <a:srgbClr val="6B676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 de escritorio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18026" y="2419812"/>
            <a:ext cx="0" cy="69174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353763" y="2528189"/>
            <a:ext cx="171397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7965" y="155976"/>
            <a:ext cx="922670" cy="922670"/>
          </a:xfrm>
          <a:custGeom>
            <a:avLst/>
            <a:gdLst/>
            <a:ahLst/>
            <a:cxnLst/>
            <a:rect r="r" b="b" t="t" l="l"/>
            <a:pathLst>
              <a:path h="922670" w="922670">
                <a:moveTo>
                  <a:pt x="0" y="0"/>
                </a:moveTo>
                <a:lnTo>
                  <a:pt x="922670" y="0"/>
                </a:lnTo>
                <a:lnTo>
                  <a:pt x="922670" y="922670"/>
                </a:lnTo>
                <a:lnTo>
                  <a:pt x="0" y="922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42203" y="5954369"/>
            <a:ext cx="5181849" cy="3452407"/>
          </a:xfrm>
          <a:custGeom>
            <a:avLst/>
            <a:gdLst/>
            <a:ahLst/>
            <a:cxnLst/>
            <a:rect r="r" b="b" t="t" l="l"/>
            <a:pathLst>
              <a:path h="3452407" w="5181849">
                <a:moveTo>
                  <a:pt x="0" y="0"/>
                </a:moveTo>
                <a:lnTo>
                  <a:pt x="5181849" y="0"/>
                </a:lnTo>
                <a:lnTo>
                  <a:pt x="5181849" y="3452406"/>
                </a:lnTo>
                <a:lnTo>
                  <a:pt x="0" y="345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05007" y="4072286"/>
            <a:ext cx="6292958" cy="3532447"/>
          </a:xfrm>
          <a:custGeom>
            <a:avLst/>
            <a:gdLst/>
            <a:ahLst/>
            <a:cxnLst/>
            <a:rect r="r" b="b" t="t" l="l"/>
            <a:pathLst>
              <a:path h="3532447" w="6292958">
                <a:moveTo>
                  <a:pt x="0" y="0"/>
                </a:moveTo>
                <a:lnTo>
                  <a:pt x="6292958" y="0"/>
                </a:lnTo>
                <a:lnTo>
                  <a:pt x="6292958" y="3532447"/>
                </a:lnTo>
                <a:lnTo>
                  <a:pt x="0" y="3532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501" y="2980778"/>
            <a:ext cx="4669228" cy="2183016"/>
          </a:xfrm>
          <a:custGeom>
            <a:avLst/>
            <a:gdLst/>
            <a:ahLst/>
            <a:cxnLst/>
            <a:rect r="r" b="b" t="t" l="l"/>
            <a:pathLst>
              <a:path h="2183016" w="4669228">
                <a:moveTo>
                  <a:pt x="0" y="0"/>
                </a:moveTo>
                <a:lnTo>
                  <a:pt x="4669228" y="0"/>
                </a:lnTo>
                <a:lnTo>
                  <a:pt x="4669228" y="2183016"/>
                </a:lnTo>
                <a:lnTo>
                  <a:pt x="0" y="218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0167" y="2046443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3CCBF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9258" y="482902"/>
            <a:ext cx="11029484" cy="8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1"/>
              </a:lnSpc>
            </a:pPr>
            <a:r>
              <a:rPr lang="en-US" sz="6817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Tecnologías de desarrollo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92626" y="1011971"/>
            <a:ext cx="2133348" cy="1091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b="true" sz="3147">
                <a:solidFill>
                  <a:srgbClr val="6B6769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App de escritorio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8581" y="2046443"/>
            <a:ext cx="14485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FF751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15298" y="661096"/>
            <a:ext cx="8057403" cy="101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8401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Planificación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67016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Planificación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5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11-08-25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15-08-25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44422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Analisis y Diseño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14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18-08-25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jue 04-09-25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21828"/>
            <a:ext cx="6229895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Desarrollo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51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vie 05-09-25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14-11-25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867016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Prueba y Control de Calidad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7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lun 17-11-25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mar 25-11-25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144422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Implementación y Cierre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5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26-11-25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mar 01-12-25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421828"/>
            <a:ext cx="7198094" cy="207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Cierre del Proyecto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Duración: 3</a:t>
            </a: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días  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inicio: mié 28-11-25</a:t>
            </a:r>
          </a:p>
          <a:p>
            <a:pPr algn="l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Fecha de Termino: vie 01-12-25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5973060" y="806483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924222">
            <a:off x="-3062802" y="-2801476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7857683">
            <a:off x="-471235" y="8060492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34095" y="718408"/>
            <a:ext cx="11530705" cy="8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2"/>
              </a:lnSpc>
            </a:pPr>
            <a:r>
              <a:rPr lang="en-US" sz="6852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Resumen de los costos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92325"/>
            <a:ext cx="650254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Planificación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Costo:$ 2,057,160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(40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(40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(40 Horas)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(40 Horas)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6009070">
            <a:off x="-13867" y="4584161"/>
            <a:ext cx="1688489" cy="3180373"/>
          </a:xfrm>
          <a:custGeom>
            <a:avLst/>
            <a:gdLst/>
            <a:ahLst/>
            <a:cxnLst/>
            <a:rect r="r" b="b" t="t" l="l"/>
            <a:pathLst>
              <a:path h="3180373" w="1688489">
                <a:moveTo>
                  <a:pt x="1688489" y="3180374"/>
                </a:moveTo>
                <a:lnTo>
                  <a:pt x="0" y="3180374"/>
                </a:lnTo>
                <a:lnTo>
                  <a:pt x="0" y="0"/>
                </a:lnTo>
                <a:lnTo>
                  <a:pt x="1688489" y="0"/>
                </a:lnTo>
                <a:lnTo>
                  <a:pt x="1688489" y="31803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844873"/>
            <a:ext cx="650254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Analisis y Diseño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Costo:$ 5,760,048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(112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(112 Horas)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(40 Horas)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(40 Horas)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652971"/>
            <a:ext cx="6776152" cy="30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Desarrollo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Costo:$ 8,151,144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(32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(152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(296 Horas) 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(80 Horas)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795538"/>
            <a:ext cx="6502544" cy="17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Control y Calidad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Costo:$ 554,112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(52 Horas)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835448"/>
            <a:ext cx="6502544" cy="306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5"/>
              </a:lnSpc>
            </a:pPr>
            <a:r>
              <a:rPr lang="en-US" sz="2503">
                <a:solidFill>
                  <a:srgbClr val="FF3131"/>
                </a:solidFill>
                <a:latin typeface="Andika"/>
                <a:ea typeface="Andika"/>
                <a:cs typeface="Andika"/>
                <a:sym typeface="Andika"/>
              </a:rPr>
              <a:t>Fase de Implementación y Cierre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Costo:$ 2,754,000</a:t>
            </a:r>
          </a:p>
          <a:p>
            <a:pPr algn="l">
              <a:lnSpc>
                <a:spcPts val="3505"/>
              </a:lnSpc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Roles Relacionados: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Jefe de Proyecto (64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Especialista en Seguridad (48 Horas)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Desarrollador BD (48 Horas) </a:t>
            </a:r>
          </a:p>
          <a:p>
            <a:pPr algn="l" marL="540606" indent="-270303" lvl="1">
              <a:lnSpc>
                <a:spcPts val="3505"/>
              </a:lnSpc>
              <a:buFont typeface="Arial"/>
              <a:buChar char="•"/>
            </a:pPr>
            <a:r>
              <a:rPr lang="en-US" sz="2503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Calidad Y Testing (64 Horas)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4924222">
            <a:off x="-2910640" y="-2942743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81166" y="8394273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73042">
            <a:off x="13130517" y="-1206905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2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2" y="0"/>
                </a:lnTo>
                <a:lnTo>
                  <a:pt x="2183362" y="278619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631570" y="-1260068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1"/>
                </a:lnTo>
                <a:lnTo>
                  <a:pt x="0" y="326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4222">
            <a:off x="-2524262" y="-2295525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1103">
            <a:off x="-482336" y="1479953"/>
            <a:ext cx="1153194" cy="2832110"/>
          </a:xfrm>
          <a:custGeom>
            <a:avLst/>
            <a:gdLst/>
            <a:ahLst/>
            <a:cxnLst/>
            <a:rect r="r" b="b" t="t" l="l"/>
            <a:pathLst>
              <a:path h="2832110" w="1153194">
                <a:moveTo>
                  <a:pt x="0" y="0"/>
                </a:moveTo>
                <a:lnTo>
                  <a:pt x="1153194" y="0"/>
                </a:lnTo>
                <a:lnTo>
                  <a:pt x="1153194" y="2832110"/>
                </a:lnTo>
                <a:lnTo>
                  <a:pt x="0" y="283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292922" y="4729032"/>
            <a:ext cx="19515362" cy="123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10251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Presentación del sistema 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24222">
            <a:off x="-2524262" y="-2295525"/>
            <a:ext cx="5821280" cy="5885486"/>
          </a:xfrm>
          <a:custGeom>
            <a:avLst/>
            <a:gdLst/>
            <a:ahLst/>
            <a:cxnLst/>
            <a:rect r="r" b="b" t="t" l="l"/>
            <a:pathLst>
              <a:path h="5885486" w="5821280">
                <a:moveTo>
                  <a:pt x="0" y="0"/>
                </a:moveTo>
                <a:lnTo>
                  <a:pt x="5821280" y="0"/>
                </a:lnTo>
                <a:lnTo>
                  <a:pt x="5821280" y="5885486"/>
                </a:lnTo>
                <a:lnTo>
                  <a:pt x="0" y="588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31103">
            <a:off x="-482336" y="1479953"/>
            <a:ext cx="1153194" cy="2832110"/>
          </a:xfrm>
          <a:custGeom>
            <a:avLst/>
            <a:gdLst/>
            <a:ahLst/>
            <a:cxnLst/>
            <a:rect r="r" b="b" t="t" l="l"/>
            <a:pathLst>
              <a:path h="2832110" w="1153194">
                <a:moveTo>
                  <a:pt x="0" y="0"/>
                </a:moveTo>
                <a:lnTo>
                  <a:pt x="1153194" y="0"/>
                </a:lnTo>
                <a:lnTo>
                  <a:pt x="1153194" y="2832110"/>
                </a:lnTo>
                <a:lnTo>
                  <a:pt x="0" y="2832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46137">
            <a:off x="3531247" y="-1369353"/>
            <a:ext cx="2183362" cy="2786193"/>
          </a:xfrm>
          <a:custGeom>
            <a:avLst/>
            <a:gdLst/>
            <a:ahLst/>
            <a:cxnLst/>
            <a:rect r="r" b="b" t="t" l="l"/>
            <a:pathLst>
              <a:path h="2786193" w="2183362">
                <a:moveTo>
                  <a:pt x="2183361" y="2786193"/>
                </a:moveTo>
                <a:lnTo>
                  <a:pt x="0" y="2786193"/>
                </a:lnTo>
                <a:lnTo>
                  <a:pt x="0" y="0"/>
                </a:lnTo>
                <a:lnTo>
                  <a:pt x="2183361" y="0"/>
                </a:lnTo>
                <a:lnTo>
                  <a:pt x="2183361" y="278619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993758" y="-1632451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588945" y="571669"/>
            <a:ext cx="8840692" cy="138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62"/>
              </a:lnSpc>
            </a:pPr>
            <a:r>
              <a:rPr lang="en-US" b="true" sz="1145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06694" y="2981722"/>
            <a:ext cx="10674612" cy="425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1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A lo largo de esta presentación, hemos demostrado que el proyecto está sólidamente fundamentado. Se ha identificado una necesidad clara en el mercado: la falta de una herramienta que unifique videollamadas estables, traducción simultánea de baja latencia y seguridad robusta. Nuestra propuesta de valor ataca directamente este problema al integrar estas funcionalidades clave en una única plataforma intuitiva y segura.</a:t>
            </a:r>
          </a:p>
        </p:txBody>
      </p:sp>
      <p:sp>
        <p:nvSpPr>
          <p:cNvPr name="Freeform 15" id="15"/>
          <p:cNvSpPr/>
          <p:nvPr/>
        </p:nvSpPr>
        <p:spPr>
          <a:xfrm flipH="true" flipV="true" rot="0">
            <a:off x="16463319" y="77028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33776" y="2851870"/>
            <a:ext cx="3190767" cy="2297724"/>
            <a:chOff x="0" y="0"/>
            <a:chExt cx="3136392" cy="2258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2"/>
              <a:stretch>
                <a:fillRect l="0" t="-22292" r="0" b="-2229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643670" y="2851870"/>
            <a:ext cx="3190767" cy="2297724"/>
            <a:chOff x="0" y="0"/>
            <a:chExt cx="3136392" cy="22585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4"/>
              <a:stretch>
                <a:fillRect l="0" t="-22292" r="0" b="-2229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453565" y="2851870"/>
            <a:ext cx="3190767" cy="2297724"/>
            <a:chOff x="0" y="0"/>
            <a:chExt cx="3136392" cy="2258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l="0" t="-22292" r="0" b="-2229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263457" y="2851870"/>
            <a:ext cx="3190767" cy="2297724"/>
            <a:chOff x="0" y="0"/>
            <a:chExt cx="3136392" cy="22585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14300" y="125984"/>
              <a:ext cx="2882900" cy="1993900"/>
            </a:xfrm>
            <a:custGeom>
              <a:avLst/>
              <a:gdLst/>
              <a:ahLst/>
              <a:cxnLst/>
              <a:rect r="r" b="b" t="t" l="l"/>
              <a:pathLst>
                <a:path h="1993900" w="2882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6"/>
              <a:stretch>
                <a:fillRect l="0" t="-22292" r="0" b="-22292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-1016"/>
              <a:ext cx="3136392" cy="2258568"/>
            </a:xfrm>
            <a:custGeom>
              <a:avLst/>
              <a:gdLst/>
              <a:ahLst/>
              <a:cxnLst/>
              <a:rect r="r" b="b" t="t" l="l"/>
              <a:pathLst>
                <a:path h="2258568" w="3136392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3"/>
              <a:stretch>
                <a:fillRect l="-8" t="0" r="-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32161" y="6425070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6"/>
                </a:lnTo>
                <a:lnTo>
                  <a:pt x="0" y="2422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32161" y="7630094"/>
            <a:ext cx="594396" cy="242216"/>
          </a:xfrm>
          <a:custGeom>
            <a:avLst/>
            <a:gdLst/>
            <a:ahLst/>
            <a:cxnLst/>
            <a:rect r="r" b="b" t="t" l="l"/>
            <a:pathLst>
              <a:path h="242216" w="594396">
                <a:moveTo>
                  <a:pt x="0" y="0"/>
                </a:moveTo>
                <a:lnTo>
                  <a:pt x="594396" y="0"/>
                </a:lnTo>
                <a:lnTo>
                  <a:pt x="594396" y="242217"/>
                </a:lnTo>
                <a:lnTo>
                  <a:pt x="0" y="2422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53565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Desarrollador Backend</a:t>
            </a:r>
          </a:p>
        </p:txBody>
      </p:sp>
      <p:sp>
        <p:nvSpPr>
          <p:cNvPr name="AutoShape 17" id="17"/>
          <p:cNvSpPr/>
          <p:nvPr/>
        </p:nvSpPr>
        <p:spPr>
          <a:xfrm>
            <a:off x="5500413" y="744727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>
            <a:off x="9472615" y="7465481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3077246" y="744727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5500413" y="625093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9472615" y="625093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3077246" y="6308082"/>
            <a:ext cx="0" cy="813658"/>
          </a:xfrm>
          <a:prstGeom prst="line">
            <a:avLst/>
          </a:prstGeom>
          <a:ln cap="flat" w="38100">
            <a:solidFill>
              <a:srgbClr val="3E83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3425956">
            <a:off x="15504899" y="7816832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3425956">
            <a:off x="-1282028" y="-1473742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353875" y="494804"/>
            <a:ext cx="12199381" cy="142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5"/>
              </a:lnSpc>
            </a:pPr>
            <a:r>
              <a:rPr lang="en-US" b="true" sz="1179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Nuestro equipo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33776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Branco Molina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43670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Joan Garcés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53565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Cristobal Cona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63457" y="5310719"/>
            <a:ext cx="3190767" cy="52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30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Lucas Antil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33776" y="6282253"/>
            <a:ext cx="3190767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Jefe de Proyecto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43670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Desarrollador Frontend + CISO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63457" y="6193782"/>
            <a:ext cx="3190767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Arquitecto y Gerente de Calidad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4528" y="6300462"/>
            <a:ext cx="124004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Cargo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0" y="7436066"/>
            <a:ext cx="12994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Departamento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159907" y="7506298"/>
            <a:ext cx="3214965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Gestión de proyectos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64054" y="7449624"/>
            <a:ext cx="3500330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Seguridad Informática y Desarrollo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74604" y="7512266"/>
            <a:ext cx="1948689" cy="4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Desarrollo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263457" y="7480945"/>
            <a:ext cx="3350008" cy="870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4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Arquitectura de software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2404199">
            <a:off x="-236170" y="7179340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1883835" y="3548320"/>
                </a:moveTo>
                <a:lnTo>
                  <a:pt x="0" y="3548320"/>
                </a:lnTo>
                <a:lnTo>
                  <a:pt x="0" y="0"/>
                </a:lnTo>
                <a:lnTo>
                  <a:pt x="1883835" y="0"/>
                </a:lnTo>
                <a:lnTo>
                  <a:pt x="1883835" y="35483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8061" y="5826229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6188" y="267372"/>
            <a:ext cx="17315783" cy="1073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88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Descripción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74321" y="1731221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Situación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9998" y="2365071"/>
            <a:ext cx="6570086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Se desarrollará Meetings, una plataforma de videollamadas con traducción y subtítulos en tiempo real para eliminar las barreras idiomáticas.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Lo que Permitirá generar informes resumidos al finalizar cada reunión (según el plan de suscripción).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La solución tendrá una versión web para los usuarios y una aplicación de escritorio para el administrador.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5580" y="1731221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Solución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056" y="2365071"/>
            <a:ext cx="6570086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Hoy en día, las empresas que trabajan con personas de distintos países no pueden comunicarse bien por las barreras de distintos idiomas.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Las plataformas actuales no ofrecen traducción en tiempo real ni resúmenes integrados, obligando a usar varias herramientas a la vez o contratar intérpretes.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ndika"/>
                <a:ea typeface="Andika"/>
                <a:cs typeface="Andika"/>
                <a:sym typeface="Andika"/>
              </a:rPr>
              <a:t> Esto genera más costos, más confusión y reuniones menos eficientes.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04199">
            <a:off x="16120074" y="-1255373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8061" y="-190536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0" y="0"/>
                </a:moveTo>
                <a:lnTo>
                  <a:pt x="1868878" y="0"/>
                </a:lnTo>
                <a:lnTo>
                  <a:pt x="1868878" y="2326492"/>
                </a:lnTo>
                <a:lnTo>
                  <a:pt x="0" y="2326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6324861" y="1373318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5063" y="4688934"/>
            <a:ext cx="1456596" cy="1686363"/>
          </a:xfrm>
          <a:custGeom>
            <a:avLst/>
            <a:gdLst/>
            <a:ahLst/>
            <a:cxnLst/>
            <a:rect r="r" b="b" t="t" l="l"/>
            <a:pathLst>
              <a:path h="1686363" w="1456596">
                <a:moveTo>
                  <a:pt x="0" y="0"/>
                </a:moveTo>
                <a:lnTo>
                  <a:pt x="1456597" y="0"/>
                </a:lnTo>
                <a:lnTo>
                  <a:pt x="1456597" y="1686363"/>
                </a:lnTo>
                <a:lnTo>
                  <a:pt x="0" y="1686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9153" y="8164454"/>
            <a:ext cx="1892002" cy="1638947"/>
          </a:xfrm>
          <a:custGeom>
            <a:avLst/>
            <a:gdLst/>
            <a:ahLst/>
            <a:cxnLst/>
            <a:rect r="r" b="b" t="t" l="l"/>
            <a:pathLst>
              <a:path h="1638947" w="1892002">
                <a:moveTo>
                  <a:pt x="0" y="0"/>
                </a:moveTo>
                <a:lnTo>
                  <a:pt x="1892002" y="0"/>
                </a:lnTo>
                <a:lnTo>
                  <a:pt x="1892002" y="1638947"/>
                </a:lnTo>
                <a:lnTo>
                  <a:pt x="0" y="16389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6045" y="8158698"/>
            <a:ext cx="1640591" cy="1644703"/>
          </a:xfrm>
          <a:custGeom>
            <a:avLst/>
            <a:gdLst/>
            <a:ahLst/>
            <a:cxnLst/>
            <a:rect r="r" b="b" t="t" l="l"/>
            <a:pathLst>
              <a:path h="1644703" w="1640591">
                <a:moveTo>
                  <a:pt x="0" y="0"/>
                </a:moveTo>
                <a:lnTo>
                  <a:pt x="1640591" y="0"/>
                </a:lnTo>
                <a:lnTo>
                  <a:pt x="1640591" y="1644703"/>
                </a:lnTo>
                <a:lnTo>
                  <a:pt x="0" y="1644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7691" y="3515238"/>
            <a:ext cx="620507" cy="757872"/>
          </a:xfrm>
          <a:custGeom>
            <a:avLst/>
            <a:gdLst/>
            <a:ahLst/>
            <a:cxnLst/>
            <a:rect r="r" b="b" t="t" l="l"/>
            <a:pathLst>
              <a:path h="757872" w="620507">
                <a:moveTo>
                  <a:pt x="0" y="0"/>
                </a:moveTo>
                <a:lnTo>
                  <a:pt x="620508" y="0"/>
                </a:lnTo>
                <a:lnTo>
                  <a:pt x="620508" y="757872"/>
                </a:lnTo>
                <a:lnTo>
                  <a:pt x="0" y="757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97460" y="4650165"/>
            <a:ext cx="1657543" cy="1657543"/>
          </a:xfrm>
          <a:custGeom>
            <a:avLst/>
            <a:gdLst/>
            <a:ahLst/>
            <a:cxnLst/>
            <a:rect r="r" b="b" t="t" l="l"/>
            <a:pathLst>
              <a:path h="1657543" w="1657543">
                <a:moveTo>
                  <a:pt x="0" y="0"/>
                </a:moveTo>
                <a:lnTo>
                  <a:pt x="1657543" y="0"/>
                </a:lnTo>
                <a:lnTo>
                  <a:pt x="1657543" y="1657543"/>
                </a:lnTo>
                <a:lnTo>
                  <a:pt x="0" y="16575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91660" y="123825"/>
            <a:ext cx="4504681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999">
                <a:solidFill>
                  <a:srgbClr val="3E834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Objetivo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30309" y="2471795"/>
            <a:ext cx="5427382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3999">
                <a:solidFill>
                  <a:srgbClr val="E3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Objetivos Específicos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37772" y="681237"/>
            <a:ext cx="14020648" cy="133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2"/>
              </a:lnSpc>
              <a:spcBef>
                <a:spcPct val="0"/>
              </a:spcBef>
            </a:pPr>
            <a:r>
              <a:rPr lang="en-US" b="true" sz="256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Desarrollar una plataforma de videollamadas profesional que permita la comunicación multilingüe, mediante traducción en tiempo real, subtítulos automáticos y generación de informes resumidos, orientada al entorno empresarial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5963" y="3574904"/>
            <a:ext cx="19806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Tecnología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720" y="7249515"/>
            <a:ext cx="14346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Gestión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04018" y="3633135"/>
            <a:ext cx="34442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Seguridad y pagos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68850" y="7937439"/>
            <a:ext cx="461223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Experiencia de usuarios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435" y="4051010"/>
            <a:ext cx="6775225" cy="22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Traducción simultánea en tiempo real y subtítulos automáticos.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Videollamadas de alta calidad (WebRTC/WebSocket).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192" y="7823770"/>
            <a:ext cx="8260963" cy="178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Mantenedores administrativos para usuarios, perfiles, salas, idiomas y planes.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Base de datos segura y estructurada.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68850" y="8511694"/>
            <a:ext cx="4020385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Interfaz responsiva y multiplataforma.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68850" y="4161917"/>
            <a:ext cx="5234555" cy="223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Autenticación, roles y cifrado de datos.</a:t>
            </a:r>
          </a:p>
          <a:p>
            <a:pPr algn="l">
              <a:lnSpc>
                <a:spcPts val="3592"/>
              </a:lnSpc>
            </a:pPr>
          </a:p>
          <a:p>
            <a:pPr algn="l" marL="554044" indent="-277022" lvl="1">
              <a:lnSpc>
                <a:spcPts val="3592"/>
              </a:lnSpc>
              <a:buFont typeface="Arial"/>
              <a:buChar char="•"/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Pasarela de pago para suscripciones.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8604" y="7960311"/>
            <a:ext cx="7306837" cy="5539911"/>
          </a:xfrm>
          <a:custGeom>
            <a:avLst/>
            <a:gdLst/>
            <a:ahLst/>
            <a:cxnLst/>
            <a:rect r="r" b="b" t="t" l="l"/>
            <a:pathLst>
              <a:path h="5539911" w="7306837">
                <a:moveTo>
                  <a:pt x="0" y="0"/>
                </a:moveTo>
                <a:lnTo>
                  <a:pt x="7306837" y="0"/>
                </a:lnTo>
                <a:lnTo>
                  <a:pt x="7306837" y="5539911"/>
                </a:lnTo>
                <a:lnTo>
                  <a:pt x="0" y="55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6310919" y="7550481"/>
            <a:ext cx="2752686" cy="2222169"/>
          </a:xfrm>
          <a:custGeom>
            <a:avLst/>
            <a:gdLst/>
            <a:ahLst/>
            <a:cxnLst/>
            <a:rect r="r" b="b" t="t" l="l"/>
            <a:pathLst>
              <a:path h="2222169" w="2752686">
                <a:moveTo>
                  <a:pt x="2752686" y="2222169"/>
                </a:moveTo>
                <a:lnTo>
                  <a:pt x="0" y="2222169"/>
                </a:lnTo>
                <a:lnTo>
                  <a:pt x="0" y="0"/>
                </a:lnTo>
                <a:lnTo>
                  <a:pt x="2752686" y="0"/>
                </a:lnTo>
                <a:lnTo>
                  <a:pt x="2752686" y="22221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4199">
            <a:off x="16894020" y="-396851"/>
            <a:ext cx="1883835" cy="3548319"/>
          </a:xfrm>
          <a:custGeom>
            <a:avLst/>
            <a:gdLst/>
            <a:ahLst/>
            <a:cxnLst/>
            <a:rect r="r" b="b" t="t" l="l"/>
            <a:pathLst>
              <a:path h="3548319" w="1883835">
                <a:moveTo>
                  <a:pt x="0" y="0"/>
                </a:moveTo>
                <a:lnTo>
                  <a:pt x="1883835" y="0"/>
                </a:lnTo>
                <a:lnTo>
                  <a:pt x="1883835" y="3548319"/>
                </a:lnTo>
                <a:lnTo>
                  <a:pt x="0" y="3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353561" y="2010935"/>
            <a:ext cx="1868879" cy="2326492"/>
          </a:xfrm>
          <a:custGeom>
            <a:avLst/>
            <a:gdLst/>
            <a:ahLst/>
            <a:cxnLst/>
            <a:rect r="r" b="b" t="t" l="l"/>
            <a:pathLst>
              <a:path h="2326492" w="1868879">
                <a:moveTo>
                  <a:pt x="1868878" y="2326492"/>
                </a:moveTo>
                <a:lnTo>
                  <a:pt x="0" y="2326492"/>
                </a:lnTo>
                <a:lnTo>
                  <a:pt x="0" y="0"/>
                </a:lnTo>
                <a:lnTo>
                  <a:pt x="1868878" y="0"/>
                </a:lnTo>
                <a:lnTo>
                  <a:pt x="1868878" y="23264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7023" y="9097815"/>
            <a:ext cx="4176037" cy="3264902"/>
          </a:xfrm>
          <a:custGeom>
            <a:avLst/>
            <a:gdLst/>
            <a:ahLst/>
            <a:cxnLst/>
            <a:rect r="r" b="b" t="t" l="l"/>
            <a:pathLst>
              <a:path h="3264902" w="4176037">
                <a:moveTo>
                  <a:pt x="0" y="0"/>
                </a:moveTo>
                <a:lnTo>
                  <a:pt x="4176037" y="0"/>
                </a:lnTo>
                <a:lnTo>
                  <a:pt x="4176037" y="3264902"/>
                </a:lnTo>
                <a:lnTo>
                  <a:pt x="0" y="3264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06398" y="304800"/>
            <a:ext cx="13075205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Alcances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1797" y="1861337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¿Qué hace el sistema?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43517" y="4587279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¿Qué No hace?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621" y="6456007"/>
            <a:ext cx="7478922" cy="3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3114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Otros alcances o restricciones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887" y="2485768"/>
            <a:ext cx="9694634" cy="215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b="true" sz="2044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El sistema permitirá realizar videollamadas con traducción en tiempo real, subtítulos automáticos y generación de informes resumidos, además de gestionar usuarios, perfiles, salas, idiomas, suscripciones, notificaciones e integraciones mediante una aplicación web para usuarios y una aplicación de escritorio para el administrador. También incluye reportes exportables, dashboards, historial de llamadas y funciones de seguridad avanzadas.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6792" y="5091471"/>
            <a:ext cx="825047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No se incluye la traducción de documentos, interpretación humana, apps móviles nativas, integración con calendarios, soporte sin conexión, ni compatibilidad con sistemas diferentes a Windows 10+ para la app del administrador.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621" y="7035690"/>
            <a:ext cx="707224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Dependencia de Azure AI Speech, MercadoPago/Transbank, arquitectura en capas, necesidad de conexión estable, cumplimiento GDPR/CCPA, desarrollo en 5 meses y operación en Azure.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88864" y="8152367"/>
            <a:ext cx="6025281" cy="892123"/>
            <a:chOff x="0" y="0"/>
            <a:chExt cx="1586905" cy="234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6905" cy="234962"/>
            </a:xfrm>
            <a:custGeom>
              <a:avLst/>
              <a:gdLst/>
              <a:ahLst/>
              <a:cxnLst/>
              <a:rect r="r" b="b" t="t" l="l"/>
              <a:pathLst>
                <a:path h="234962" w="1586905">
                  <a:moveTo>
                    <a:pt x="65530" y="0"/>
                  </a:moveTo>
                  <a:lnTo>
                    <a:pt x="1521375" y="0"/>
                  </a:lnTo>
                  <a:cubicBezTo>
                    <a:pt x="1557566" y="0"/>
                    <a:pt x="1586905" y="29339"/>
                    <a:pt x="1586905" y="65530"/>
                  </a:cubicBezTo>
                  <a:lnTo>
                    <a:pt x="1586905" y="169432"/>
                  </a:lnTo>
                  <a:cubicBezTo>
                    <a:pt x="1586905" y="205624"/>
                    <a:pt x="1557566" y="234962"/>
                    <a:pt x="1521375" y="234962"/>
                  </a:cubicBezTo>
                  <a:lnTo>
                    <a:pt x="65530" y="234962"/>
                  </a:lnTo>
                  <a:cubicBezTo>
                    <a:pt x="29339" y="234962"/>
                    <a:pt x="0" y="205624"/>
                    <a:pt x="0" y="169432"/>
                  </a:cubicBezTo>
                  <a:lnTo>
                    <a:pt x="0" y="65530"/>
                  </a:lnTo>
                  <a:cubicBezTo>
                    <a:pt x="0" y="29339"/>
                    <a:pt x="29339" y="0"/>
                    <a:pt x="65530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586905" cy="292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3986" y="5059847"/>
            <a:ext cx="7985139" cy="393435"/>
            <a:chOff x="0" y="0"/>
            <a:chExt cx="2103082" cy="1036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03082" cy="103621"/>
            </a:xfrm>
            <a:custGeom>
              <a:avLst/>
              <a:gdLst/>
              <a:ahLst/>
              <a:cxnLst/>
              <a:rect r="r" b="b" t="t" l="l"/>
              <a:pathLst>
                <a:path h="103621" w="2103082">
                  <a:moveTo>
                    <a:pt x="49447" y="0"/>
                  </a:moveTo>
                  <a:lnTo>
                    <a:pt x="2053635" y="0"/>
                  </a:lnTo>
                  <a:cubicBezTo>
                    <a:pt x="2080944" y="0"/>
                    <a:pt x="2103082" y="22138"/>
                    <a:pt x="2103082" y="49447"/>
                  </a:cubicBezTo>
                  <a:lnTo>
                    <a:pt x="2103082" y="54174"/>
                  </a:lnTo>
                  <a:cubicBezTo>
                    <a:pt x="2103082" y="67288"/>
                    <a:pt x="2097872" y="79865"/>
                    <a:pt x="2088599" y="89138"/>
                  </a:cubicBezTo>
                  <a:cubicBezTo>
                    <a:pt x="2079326" y="98411"/>
                    <a:pt x="2066749" y="103621"/>
                    <a:pt x="2053635" y="103621"/>
                  </a:cubicBezTo>
                  <a:lnTo>
                    <a:pt x="49447" y="103621"/>
                  </a:lnTo>
                  <a:cubicBezTo>
                    <a:pt x="36333" y="103621"/>
                    <a:pt x="23756" y="98411"/>
                    <a:pt x="14483" y="89138"/>
                  </a:cubicBezTo>
                  <a:cubicBezTo>
                    <a:pt x="5210" y="79865"/>
                    <a:pt x="0" y="67288"/>
                    <a:pt x="0" y="54174"/>
                  </a:cubicBezTo>
                  <a:lnTo>
                    <a:pt x="0" y="49447"/>
                  </a:lnTo>
                  <a:cubicBezTo>
                    <a:pt x="0" y="36333"/>
                    <a:pt x="5210" y="23756"/>
                    <a:pt x="14483" y="14483"/>
                  </a:cubicBezTo>
                  <a:cubicBezTo>
                    <a:pt x="23756" y="5210"/>
                    <a:pt x="36333" y="0"/>
                    <a:pt x="49447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03082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5926" y="3002119"/>
            <a:ext cx="6282831" cy="798391"/>
            <a:chOff x="0" y="0"/>
            <a:chExt cx="1654737" cy="210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4737" cy="210276"/>
            </a:xfrm>
            <a:custGeom>
              <a:avLst/>
              <a:gdLst/>
              <a:ahLst/>
              <a:cxnLst/>
              <a:rect r="r" b="b" t="t" l="l"/>
              <a:pathLst>
                <a:path h="210276" w="1654737">
                  <a:moveTo>
                    <a:pt x="62844" y="0"/>
                  </a:moveTo>
                  <a:lnTo>
                    <a:pt x="1591893" y="0"/>
                  </a:lnTo>
                  <a:cubicBezTo>
                    <a:pt x="1608561" y="0"/>
                    <a:pt x="1624545" y="6621"/>
                    <a:pt x="1636331" y="18407"/>
                  </a:cubicBezTo>
                  <a:cubicBezTo>
                    <a:pt x="1648116" y="30192"/>
                    <a:pt x="1654737" y="46177"/>
                    <a:pt x="1654737" y="62844"/>
                  </a:cubicBezTo>
                  <a:lnTo>
                    <a:pt x="1654737" y="147432"/>
                  </a:lnTo>
                  <a:cubicBezTo>
                    <a:pt x="1654737" y="182140"/>
                    <a:pt x="1626601" y="210276"/>
                    <a:pt x="1591893" y="210276"/>
                  </a:cubicBezTo>
                  <a:lnTo>
                    <a:pt x="62844" y="210276"/>
                  </a:lnTo>
                  <a:cubicBezTo>
                    <a:pt x="46177" y="210276"/>
                    <a:pt x="30192" y="203655"/>
                    <a:pt x="18407" y="191869"/>
                  </a:cubicBezTo>
                  <a:cubicBezTo>
                    <a:pt x="6621" y="180084"/>
                    <a:pt x="0" y="164099"/>
                    <a:pt x="0" y="147432"/>
                  </a:cubicBezTo>
                  <a:lnTo>
                    <a:pt x="0" y="62844"/>
                  </a:lnTo>
                  <a:cubicBezTo>
                    <a:pt x="0" y="28136"/>
                    <a:pt x="28136" y="0"/>
                    <a:pt x="62844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54737" cy="26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5926" y="4023684"/>
            <a:ext cx="6519626" cy="797774"/>
            <a:chOff x="0" y="0"/>
            <a:chExt cx="1716290" cy="2100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6290" cy="210014"/>
            </a:xfrm>
            <a:custGeom>
              <a:avLst/>
              <a:gdLst/>
              <a:ahLst/>
              <a:cxnLst/>
              <a:rect r="r" b="b" t="t" l="l"/>
              <a:pathLst>
                <a:path h="210014" w="1716290">
                  <a:moveTo>
                    <a:pt x="60561" y="0"/>
                  </a:moveTo>
                  <a:lnTo>
                    <a:pt x="1655729" y="0"/>
                  </a:lnTo>
                  <a:cubicBezTo>
                    <a:pt x="1689176" y="0"/>
                    <a:pt x="1716290" y="27114"/>
                    <a:pt x="1716290" y="60561"/>
                  </a:cubicBezTo>
                  <a:lnTo>
                    <a:pt x="1716290" y="149452"/>
                  </a:lnTo>
                  <a:cubicBezTo>
                    <a:pt x="1716290" y="182900"/>
                    <a:pt x="1689176" y="210014"/>
                    <a:pt x="1655729" y="210014"/>
                  </a:cubicBezTo>
                  <a:lnTo>
                    <a:pt x="60561" y="210014"/>
                  </a:lnTo>
                  <a:cubicBezTo>
                    <a:pt x="27114" y="210014"/>
                    <a:pt x="0" y="182900"/>
                    <a:pt x="0" y="149452"/>
                  </a:cubicBezTo>
                  <a:lnTo>
                    <a:pt x="0" y="60561"/>
                  </a:lnTo>
                  <a:cubicBezTo>
                    <a:pt x="0" y="27114"/>
                    <a:pt x="27114" y="0"/>
                    <a:pt x="60561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16290" cy="267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34725" y="1724368"/>
            <a:ext cx="7753275" cy="830168"/>
            <a:chOff x="0" y="0"/>
            <a:chExt cx="2042015" cy="2186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2015" cy="218645"/>
            </a:xfrm>
            <a:custGeom>
              <a:avLst/>
              <a:gdLst/>
              <a:ahLst/>
              <a:cxnLst/>
              <a:rect r="r" b="b" t="t" l="l"/>
              <a:pathLst>
                <a:path h="218645" w="2042015">
                  <a:moveTo>
                    <a:pt x="50925" y="0"/>
                  </a:moveTo>
                  <a:lnTo>
                    <a:pt x="1991090" y="0"/>
                  </a:lnTo>
                  <a:cubicBezTo>
                    <a:pt x="2004596" y="0"/>
                    <a:pt x="2017549" y="5365"/>
                    <a:pt x="2027099" y="14916"/>
                  </a:cubicBezTo>
                  <a:cubicBezTo>
                    <a:pt x="2036650" y="24466"/>
                    <a:pt x="2042015" y="37419"/>
                    <a:pt x="2042015" y="50925"/>
                  </a:cubicBezTo>
                  <a:lnTo>
                    <a:pt x="2042015" y="167720"/>
                  </a:lnTo>
                  <a:cubicBezTo>
                    <a:pt x="2042015" y="195845"/>
                    <a:pt x="2019215" y="218645"/>
                    <a:pt x="1991090" y="218645"/>
                  </a:cubicBezTo>
                  <a:lnTo>
                    <a:pt x="50925" y="218645"/>
                  </a:lnTo>
                  <a:cubicBezTo>
                    <a:pt x="22800" y="218645"/>
                    <a:pt x="0" y="195845"/>
                    <a:pt x="0" y="167720"/>
                  </a:cubicBezTo>
                  <a:lnTo>
                    <a:pt x="0" y="50925"/>
                  </a:lnTo>
                  <a:cubicBezTo>
                    <a:pt x="0" y="22800"/>
                    <a:pt x="22800" y="0"/>
                    <a:pt x="50925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042015" cy="275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400626" y="3007879"/>
            <a:ext cx="6744410" cy="393435"/>
            <a:chOff x="0" y="0"/>
            <a:chExt cx="1776305" cy="1036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76305" cy="103621"/>
            </a:xfrm>
            <a:custGeom>
              <a:avLst/>
              <a:gdLst/>
              <a:ahLst/>
              <a:cxnLst/>
              <a:rect r="r" b="b" t="t" l="l"/>
              <a:pathLst>
                <a:path h="103621" w="1776305">
                  <a:moveTo>
                    <a:pt x="51810" y="0"/>
                  </a:moveTo>
                  <a:lnTo>
                    <a:pt x="1724495" y="0"/>
                  </a:lnTo>
                  <a:cubicBezTo>
                    <a:pt x="1753109" y="0"/>
                    <a:pt x="1776305" y="23196"/>
                    <a:pt x="1776305" y="51810"/>
                  </a:cubicBezTo>
                  <a:lnTo>
                    <a:pt x="1776305" y="51810"/>
                  </a:lnTo>
                  <a:cubicBezTo>
                    <a:pt x="1776305" y="80425"/>
                    <a:pt x="1753109" y="103621"/>
                    <a:pt x="1724495" y="103621"/>
                  </a:cubicBezTo>
                  <a:lnTo>
                    <a:pt x="51810" y="103621"/>
                  </a:lnTo>
                  <a:cubicBezTo>
                    <a:pt x="23196" y="103621"/>
                    <a:pt x="0" y="80425"/>
                    <a:pt x="0" y="51810"/>
                  </a:cubicBezTo>
                  <a:lnTo>
                    <a:pt x="0" y="51810"/>
                  </a:lnTo>
                  <a:cubicBezTo>
                    <a:pt x="0" y="23196"/>
                    <a:pt x="23196" y="0"/>
                    <a:pt x="51810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776305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91802" y="4010056"/>
            <a:ext cx="6196198" cy="393435"/>
            <a:chOff x="0" y="0"/>
            <a:chExt cx="1631920" cy="1036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31921" cy="103621"/>
            </a:xfrm>
            <a:custGeom>
              <a:avLst/>
              <a:gdLst/>
              <a:ahLst/>
              <a:cxnLst/>
              <a:rect r="r" b="b" t="t" l="l"/>
              <a:pathLst>
                <a:path h="103621" w="1631921">
                  <a:moveTo>
                    <a:pt x="51810" y="0"/>
                  </a:moveTo>
                  <a:lnTo>
                    <a:pt x="1580110" y="0"/>
                  </a:lnTo>
                  <a:cubicBezTo>
                    <a:pt x="1608724" y="0"/>
                    <a:pt x="1631921" y="23196"/>
                    <a:pt x="1631921" y="51810"/>
                  </a:cubicBezTo>
                  <a:lnTo>
                    <a:pt x="1631921" y="51810"/>
                  </a:lnTo>
                  <a:cubicBezTo>
                    <a:pt x="1631921" y="80425"/>
                    <a:pt x="1608724" y="103621"/>
                    <a:pt x="1580110" y="103621"/>
                  </a:cubicBezTo>
                  <a:lnTo>
                    <a:pt x="51810" y="103621"/>
                  </a:lnTo>
                  <a:cubicBezTo>
                    <a:pt x="23196" y="103621"/>
                    <a:pt x="0" y="80425"/>
                    <a:pt x="0" y="51810"/>
                  </a:cubicBezTo>
                  <a:lnTo>
                    <a:pt x="0" y="51810"/>
                  </a:lnTo>
                  <a:cubicBezTo>
                    <a:pt x="0" y="23196"/>
                    <a:pt x="23196" y="0"/>
                    <a:pt x="51810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631920" cy="16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592721" y="4847006"/>
            <a:ext cx="5552315" cy="425683"/>
            <a:chOff x="0" y="0"/>
            <a:chExt cx="1462338" cy="1121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62338" cy="112114"/>
            </a:xfrm>
            <a:custGeom>
              <a:avLst/>
              <a:gdLst/>
              <a:ahLst/>
              <a:cxnLst/>
              <a:rect r="r" b="b" t="t" l="l"/>
              <a:pathLst>
                <a:path h="112114" w="1462338">
                  <a:moveTo>
                    <a:pt x="56057" y="0"/>
                  </a:moveTo>
                  <a:lnTo>
                    <a:pt x="1406281" y="0"/>
                  </a:lnTo>
                  <a:cubicBezTo>
                    <a:pt x="1437240" y="0"/>
                    <a:pt x="1462338" y="25098"/>
                    <a:pt x="1462338" y="56057"/>
                  </a:cubicBezTo>
                  <a:lnTo>
                    <a:pt x="1462338" y="56057"/>
                  </a:lnTo>
                  <a:cubicBezTo>
                    <a:pt x="1462338" y="70924"/>
                    <a:pt x="1456432" y="85183"/>
                    <a:pt x="1445919" y="95695"/>
                  </a:cubicBezTo>
                  <a:cubicBezTo>
                    <a:pt x="1435407" y="106208"/>
                    <a:pt x="1421148" y="112114"/>
                    <a:pt x="1406281" y="112114"/>
                  </a:cubicBezTo>
                  <a:lnTo>
                    <a:pt x="56057" y="112114"/>
                  </a:lnTo>
                  <a:cubicBezTo>
                    <a:pt x="41190" y="112114"/>
                    <a:pt x="26931" y="106208"/>
                    <a:pt x="16419" y="95695"/>
                  </a:cubicBezTo>
                  <a:cubicBezTo>
                    <a:pt x="5906" y="85183"/>
                    <a:pt x="0" y="70924"/>
                    <a:pt x="0" y="56057"/>
                  </a:cubicBezTo>
                  <a:lnTo>
                    <a:pt x="0" y="56057"/>
                  </a:lnTo>
                  <a:cubicBezTo>
                    <a:pt x="0" y="41190"/>
                    <a:pt x="5906" y="26931"/>
                    <a:pt x="16419" y="16419"/>
                  </a:cubicBezTo>
                  <a:cubicBezTo>
                    <a:pt x="26931" y="5906"/>
                    <a:pt x="41190" y="0"/>
                    <a:pt x="56057" y="0"/>
                  </a:cubicBezTo>
                  <a:close/>
                </a:path>
              </a:pathLst>
            </a:custGeom>
            <a:solidFill>
              <a:srgbClr val="FF751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462338" cy="16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088864" y="9419169"/>
            <a:ext cx="6518675" cy="377541"/>
            <a:chOff x="0" y="0"/>
            <a:chExt cx="1716853" cy="994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6853" cy="99435"/>
            </a:xfrm>
            <a:custGeom>
              <a:avLst/>
              <a:gdLst/>
              <a:ahLst/>
              <a:cxnLst/>
              <a:rect r="r" b="b" t="t" l="l"/>
              <a:pathLst>
                <a:path h="99435" w="1716853">
                  <a:moveTo>
                    <a:pt x="49717" y="0"/>
                  </a:moveTo>
                  <a:lnTo>
                    <a:pt x="1667135" y="0"/>
                  </a:lnTo>
                  <a:cubicBezTo>
                    <a:pt x="1680321" y="0"/>
                    <a:pt x="1692967" y="5238"/>
                    <a:pt x="1702291" y="14562"/>
                  </a:cubicBezTo>
                  <a:cubicBezTo>
                    <a:pt x="1711615" y="23886"/>
                    <a:pt x="1716853" y="36531"/>
                    <a:pt x="1716853" y="49717"/>
                  </a:cubicBezTo>
                  <a:lnTo>
                    <a:pt x="1716853" y="49717"/>
                  </a:lnTo>
                  <a:cubicBezTo>
                    <a:pt x="1716853" y="77175"/>
                    <a:pt x="1694594" y="99435"/>
                    <a:pt x="1667135" y="99435"/>
                  </a:cubicBezTo>
                  <a:lnTo>
                    <a:pt x="49717" y="99435"/>
                  </a:lnTo>
                  <a:cubicBezTo>
                    <a:pt x="36531" y="99435"/>
                    <a:pt x="23886" y="94197"/>
                    <a:pt x="14562" y="84873"/>
                  </a:cubicBezTo>
                  <a:cubicBezTo>
                    <a:pt x="5238" y="75549"/>
                    <a:pt x="0" y="62903"/>
                    <a:pt x="0" y="49717"/>
                  </a:cubicBezTo>
                  <a:lnTo>
                    <a:pt x="0" y="49717"/>
                  </a:lnTo>
                  <a:cubicBezTo>
                    <a:pt x="0" y="36531"/>
                    <a:pt x="5238" y="23886"/>
                    <a:pt x="14562" y="14562"/>
                  </a:cubicBezTo>
                  <a:cubicBezTo>
                    <a:pt x="23886" y="5238"/>
                    <a:pt x="36531" y="0"/>
                    <a:pt x="49717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16853" cy="156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282869" y="7223842"/>
            <a:ext cx="5080157" cy="794637"/>
            <a:chOff x="0" y="0"/>
            <a:chExt cx="1337984" cy="2092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37984" cy="209287"/>
            </a:xfrm>
            <a:custGeom>
              <a:avLst/>
              <a:gdLst/>
              <a:ahLst/>
              <a:cxnLst/>
              <a:rect r="r" b="b" t="t" l="l"/>
              <a:pathLst>
                <a:path h="209287" w="1337984">
                  <a:moveTo>
                    <a:pt x="77722" y="0"/>
                  </a:moveTo>
                  <a:lnTo>
                    <a:pt x="1260262" y="0"/>
                  </a:lnTo>
                  <a:cubicBezTo>
                    <a:pt x="1303187" y="0"/>
                    <a:pt x="1337984" y="34797"/>
                    <a:pt x="1337984" y="77722"/>
                  </a:cubicBezTo>
                  <a:lnTo>
                    <a:pt x="1337984" y="131566"/>
                  </a:lnTo>
                  <a:cubicBezTo>
                    <a:pt x="1337984" y="174490"/>
                    <a:pt x="1303187" y="209287"/>
                    <a:pt x="1260262" y="209287"/>
                  </a:cubicBezTo>
                  <a:lnTo>
                    <a:pt x="77722" y="209287"/>
                  </a:lnTo>
                  <a:cubicBezTo>
                    <a:pt x="34797" y="209287"/>
                    <a:pt x="0" y="174490"/>
                    <a:pt x="0" y="131566"/>
                  </a:cubicBezTo>
                  <a:lnTo>
                    <a:pt x="0" y="77722"/>
                  </a:lnTo>
                  <a:cubicBezTo>
                    <a:pt x="0" y="34797"/>
                    <a:pt x="34797" y="0"/>
                    <a:pt x="7772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337984" cy="266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70085" y="9538123"/>
            <a:ext cx="6292941" cy="382493"/>
            <a:chOff x="0" y="0"/>
            <a:chExt cx="1657400" cy="10073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57400" cy="100739"/>
            </a:xfrm>
            <a:custGeom>
              <a:avLst/>
              <a:gdLst/>
              <a:ahLst/>
              <a:cxnLst/>
              <a:rect r="r" b="b" t="t" l="l"/>
              <a:pathLst>
                <a:path h="100739" w="1657400">
                  <a:moveTo>
                    <a:pt x="50369" y="0"/>
                  </a:moveTo>
                  <a:lnTo>
                    <a:pt x="1607031" y="0"/>
                  </a:lnTo>
                  <a:cubicBezTo>
                    <a:pt x="1620390" y="0"/>
                    <a:pt x="1633201" y="5307"/>
                    <a:pt x="1642647" y="14753"/>
                  </a:cubicBezTo>
                  <a:cubicBezTo>
                    <a:pt x="1652093" y="24199"/>
                    <a:pt x="1657400" y="37011"/>
                    <a:pt x="1657400" y="50369"/>
                  </a:cubicBezTo>
                  <a:lnTo>
                    <a:pt x="1657400" y="50369"/>
                  </a:lnTo>
                  <a:cubicBezTo>
                    <a:pt x="1657400" y="78188"/>
                    <a:pt x="1634849" y="100739"/>
                    <a:pt x="1607031" y="100739"/>
                  </a:cubicBezTo>
                  <a:lnTo>
                    <a:pt x="50369" y="100739"/>
                  </a:lnTo>
                  <a:cubicBezTo>
                    <a:pt x="22551" y="100739"/>
                    <a:pt x="0" y="78188"/>
                    <a:pt x="0" y="50369"/>
                  </a:cubicBezTo>
                  <a:lnTo>
                    <a:pt x="0" y="50369"/>
                  </a:lnTo>
                  <a:cubicBezTo>
                    <a:pt x="0" y="22551"/>
                    <a:pt x="22551" y="0"/>
                    <a:pt x="50369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57400" cy="157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28700" y="8536416"/>
            <a:ext cx="6334326" cy="397319"/>
            <a:chOff x="0" y="0"/>
            <a:chExt cx="1668300" cy="1046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68300" cy="104644"/>
            </a:xfrm>
            <a:custGeom>
              <a:avLst/>
              <a:gdLst/>
              <a:ahLst/>
              <a:cxnLst/>
              <a:rect r="r" b="b" t="t" l="l"/>
              <a:pathLst>
                <a:path h="104644" w="1668300">
                  <a:moveTo>
                    <a:pt x="52322" y="0"/>
                  </a:moveTo>
                  <a:lnTo>
                    <a:pt x="1615978" y="0"/>
                  </a:lnTo>
                  <a:cubicBezTo>
                    <a:pt x="1629855" y="0"/>
                    <a:pt x="1643163" y="5512"/>
                    <a:pt x="1652975" y="15325"/>
                  </a:cubicBezTo>
                  <a:cubicBezTo>
                    <a:pt x="1662787" y="25137"/>
                    <a:pt x="1668300" y="38445"/>
                    <a:pt x="1668300" y="52322"/>
                  </a:cubicBezTo>
                  <a:lnTo>
                    <a:pt x="1668300" y="52322"/>
                  </a:lnTo>
                  <a:cubicBezTo>
                    <a:pt x="1668300" y="66198"/>
                    <a:pt x="1662787" y="79507"/>
                    <a:pt x="1652975" y="89319"/>
                  </a:cubicBezTo>
                  <a:cubicBezTo>
                    <a:pt x="1643163" y="99131"/>
                    <a:pt x="1629855" y="104644"/>
                    <a:pt x="1615978" y="104644"/>
                  </a:cubicBezTo>
                  <a:lnTo>
                    <a:pt x="52322" y="104644"/>
                  </a:lnTo>
                  <a:cubicBezTo>
                    <a:pt x="38445" y="104644"/>
                    <a:pt x="25137" y="99131"/>
                    <a:pt x="15325" y="89319"/>
                  </a:cubicBezTo>
                  <a:cubicBezTo>
                    <a:pt x="5512" y="79507"/>
                    <a:pt x="0" y="66198"/>
                    <a:pt x="0" y="52322"/>
                  </a:cubicBezTo>
                  <a:lnTo>
                    <a:pt x="0" y="52322"/>
                  </a:lnTo>
                  <a:cubicBezTo>
                    <a:pt x="0" y="38445"/>
                    <a:pt x="5512" y="25137"/>
                    <a:pt x="15325" y="15325"/>
                  </a:cubicBezTo>
                  <a:cubicBezTo>
                    <a:pt x="25137" y="5512"/>
                    <a:pt x="38445" y="0"/>
                    <a:pt x="5232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68300" cy="16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088864" y="6998349"/>
            <a:ext cx="5361621" cy="792625"/>
            <a:chOff x="0" y="0"/>
            <a:chExt cx="1412114" cy="20875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12114" cy="208757"/>
            </a:xfrm>
            <a:custGeom>
              <a:avLst/>
              <a:gdLst/>
              <a:ahLst/>
              <a:cxnLst/>
              <a:rect r="r" b="b" t="t" l="l"/>
              <a:pathLst>
                <a:path h="208757" w="1412114">
                  <a:moveTo>
                    <a:pt x="73642" y="0"/>
                  </a:moveTo>
                  <a:lnTo>
                    <a:pt x="1338473" y="0"/>
                  </a:lnTo>
                  <a:cubicBezTo>
                    <a:pt x="1358004" y="0"/>
                    <a:pt x="1376735" y="7759"/>
                    <a:pt x="1390545" y="21569"/>
                  </a:cubicBezTo>
                  <a:cubicBezTo>
                    <a:pt x="1404356" y="35380"/>
                    <a:pt x="1412114" y="54111"/>
                    <a:pt x="1412114" y="73642"/>
                  </a:cubicBezTo>
                  <a:lnTo>
                    <a:pt x="1412114" y="135116"/>
                  </a:lnTo>
                  <a:cubicBezTo>
                    <a:pt x="1412114" y="154647"/>
                    <a:pt x="1404356" y="173378"/>
                    <a:pt x="1390545" y="187188"/>
                  </a:cubicBezTo>
                  <a:cubicBezTo>
                    <a:pt x="1376735" y="200999"/>
                    <a:pt x="1358004" y="208757"/>
                    <a:pt x="1338473" y="208757"/>
                  </a:cubicBezTo>
                  <a:lnTo>
                    <a:pt x="73642" y="208757"/>
                  </a:lnTo>
                  <a:cubicBezTo>
                    <a:pt x="54111" y="208757"/>
                    <a:pt x="35380" y="200999"/>
                    <a:pt x="21569" y="187188"/>
                  </a:cubicBezTo>
                  <a:cubicBezTo>
                    <a:pt x="7759" y="173378"/>
                    <a:pt x="0" y="154647"/>
                    <a:pt x="0" y="135116"/>
                  </a:cubicBezTo>
                  <a:lnTo>
                    <a:pt x="0" y="73642"/>
                  </a:lnTo>
                  <a:cubicBezTo>
                    <a:pt x="0" y="54111"/>
                    <a:pt x="7759" y="35380"/>
                    <a:pt x="21569" y="21569"/>
                  </a:cubicBezTo>
                  <a:cubicBezTo>
                    <a:pt x="35380" y="7759"/>
                    <a:pt x="54111" y="0"/>
                    <a:pt x="73642" y="0"/>
                  </a:cubicBezTo>
                  <a:close/>
                </a:path>
              </a:pathLst>
            </a:custGeom>
            <a:solidFill>
              <a:srgbClr val="26D17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412114" cy="265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9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72300" y="6875706"/>
            <a:ext cx="1227798" cy="915268"/>
          </a:xfrm>
          <a:custGeom>
            <a:avLst/>
            <a:gdLst/>
            <a:ahLst/>
            <a:cxnLst/>
            <a:rect r="r" b="b" t="t" l="l"/>
            <a:pathLst>
              <a:path h="915268" w="1227798">
                <a:moveTo>
                  <a:pt x="0" y="0"/>
                </a:moveTo>
                <a:lnTo>
                  <a:pt x="1227798" y="0"/>
                </a:lnTo>
                <a:lnTo>
                  <a:pt x="1227798" y="915268"/>
                </a:lnTo>
                <a:lnTo>
                  <a:pt x="0" y="91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1651" y="8138211"/>
            <a:ext cx="875302" cy="875302"/>
          </a:xfrm>
          <a:custGeom>
            <a:avLst/>
            <a:gdLst/>
            <a:ahLst/>
            <a:cxnLst/>
            <a:rect r="r" b="b" t="t" l="l"/>
            <a:pathLst>
              <a:path h="875302" w="875302">
                <a:moveTo>
                  <a:pt x="0" y="0"/>
                </a:moveTo>
                <a:lnTo>
                  <a:pt x="875302" y="0"/>
                </a:lnTo>
                <a:lnTo>
                  <a:pt x="875302" y="875302"/>
                </a:lnTo>
                <a:lnTo>
                  <a:pt x="0" y="875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1651" y="9318313"/>
            <a:ext cx="783106" cy="783106"/>
          </a:xfrm>
          <a:custGeom>
            <a:avLst/>
            <a:gdLst/>
            <a:ahLst/>
            <a:cxnLst/>
            <a:rect r="r" b="b" t="t" l="l"/>
            <a:pathLst>
              <a:path h="783106" w="783106">
                <a:moveTo>
                  <a:pt x="0" y="0"/>
                </a:moveTo>
                <a:lnTo>
                  <a:pt x="783106" y="0"/>
                </a:lnTo>
                <a:lnTo>
                  <a:pt x="783106" y="783106"/>
                </a:lnTo>
                <a:lnTo>
                  <a:pt x="0" y="78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503097" y="6146755"/>
            <a:ext cx="1222095" cy="1481328"/>
          </a:xfrm>
          <a:custGeom>
            <a:avLst/>
            <a:gdLst/>
            <a:ahLst/>
            <a:cxnLst/>
            <a:rect r="r" b="b" t="t" l="l"/>
            <a:pathLst>
              <a:path h="1481328" w="1222095">
                <a:moveTo>
                  <a:pt x="0" y="0"/>
                </a:moveTo>
                <a:lnTo>
                  <a:pt x="1222095" y="0"/>
                </a:lnTo>
                <a:lnTo>
                  <a:pt x="1222095" y="1481327"/>
                </a:lnTo>
                <a:lnTo>
                  <a:pt x="0" y="14813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6341893" y="7828517"/>
            <a:ext cx="1061580" cy="1061580"/>
          </a:xfrm>
          <a:custGeom>
            <a:avLst/>
            <a:gdLst/>
            <a:ahLst/>
            <a:cxnLst/>
            <a:rect r="r" b="b" t="t" l="l"/>
            <a:pathLst>
              <a:path h="1061580" w="1061580">
                <a:moveTo>
                  <a:pt x="0" y="0"/>
                </a:moveTo>
                <a:lnTo>
                  <a:pt x="1061580" y="0"/>
                </a:lnTo>
                <a:lnTo>
                  <a:pt x="1061580" y="1061580"/>
                </a:lnTo>
                <a:lnTo>
                  <a:pt x="0" y="1061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6787810" y="9013513"/>
            <a:ext cx="1144682" cy="857080"/>
          </a:xfrm>
          <a:custGeom>
            <a:avLst/>
            <a:gdLst/>
            <a:ahLst/>
            <a:cxnLst/>
            <a:rect r="r" b="b" t="t" l="l"/>
            <a:pathLst>
              <a:path h="857080" w="1144682">
                <a:moveTo>
                  <a:pt x="0" y="0"/>
                </a:moveTo>
                <a:lnTo>
                  <a:pt x="1144681" y="0"/>
                </a:lnTo>
                <a:lnTo>
                  <a:pt x="1144681" y="857080"/>
                </a:lnTo>
                <a:lnTo>
                  <a:pt x="0" y="8570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333197" y="1775142"/>
            <a:ext cx="928852" cy="956347"/>
          </a:xfrm>
          <a:custGeom>
            <a:avLst/>
            <a:gdLst/>
            <a:ahLst/>
            <a:cxnLst/>
            <a:rect r="r" b="b" t="t" l="l"/>
            <a:pathLst>
              <a:path h="956347" w="928852">
                <a:moveTo>
                  <a:pt x="0" y="0"/>
                </a:moveTo>
                <a:lnTo>
                  <a:pt x="928852" y="0"/>
                </a:lnTo>
                <a:lnTo>
                  <a:pt x="928852" y="956347"/>
                </a:lnTo>
                <a:lnTo>
                  <a:pt x="0" y="956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215926" y="1901320"/>
            <a:ext cx="4972218" cy="989495"/>
            <a:chOff x="0" y="0"/>
            <a:chExt cx="1309555" cy="26060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309555" cy="260608"/>
            </a:xfrm>
            <a:custGeom>
              <a:avLst/>
              <a:gdLst/>
              <a:ahLst/>
              <a:cxnLst/>
              <a:rect r="r" b="b" t="t" l="l"/>
              <a:pathLst>
                <a:path h="260608" w="1309555">
                  <a:moveTo>
                    <a:pt x="79409" y="0"/>
                  </a:moveTo>
                  <a:lnTo>
                    <a:pt x="1230146" y="0"/>
                  </a:lnTo>
                  <a:cubicBezTo>
                    <a:pt x="1251207" y="0"/>
                    <a:pt x="1271405" y="8366"/>
                    <a:pt x="1286297" y="23258"/>
                  </a:cubicBezTo>
                  <a:cubicBezTo>
                    <a:pt x="1301189" y="38150"/>
                    <a:pt x="1309555" y="58348"/>
                    <a:pt x="1309555" y="79409"/>
                  </a:cubicBezTo>
                  <a:lnTo>
                    <a:pt x="1309555" y="181199"/>
                  </a:lnTo>
                  <a:cubicBezTo>
                    <a:pt x="1309555" y="202259"/>
                    <a:pt x="1301189" y="222457"/>
                    <a:pt x="1286297" y="237349"/>
                  </a:cubicBezTo>
                  <a:cubicBezTo>
                    <a:pt x="1271405" y="252241"/>
                    <a:pt x="1251207" y="260608"/>
                    <a:pt x="1230146" y="260608"/>
                  </a:cubicBezTo>
                  <a:lnTo>
                    <a:pt x="79409" y="260608"/>
                  </a:lnTo>
                  <a:cubicBezTo>
                    <a:pt x="58348" y="260608"/>
                    <a:pt x="38150" y="252241"/>
                    <a:pt x="23258" y="237349"/>
                  </a:cubicBezTo>
                  <a:cubicBezTo>
                    <a:pt x="8366" y="222457"/>
                    <a:pt x="0" y="202259"/>
                    <a:pt x="0" y="181199"/>
                  </a:cubicBezTo>
                  <a:lnTo>
                    <a:pt x="0" y="79409"/>
                  </a:lnTo>
                  <a:cubicBezTo>
                    <a:pt x="0" y="58348"/>
                    <a:pt x="8366" y="38150"/>
                    <a:pt x="23258" y="23258"/>
                  </a:cubicBezTo>
                  <a:cubicBezTo>
                    <a:pt x="38150" y="8366"/>
                    <a:pt x="58348" y="0"/>
                    <a:pt x="79409" y="0"/>
                  </a:cubicBez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57150"/>
              <a:ext cx="1309555" cy="317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6951641" y="2793212"/>
            <a:ext cx="822770" cy="822770"/>
          </a:xfrm>
          <a:custGeom>
            <a:avLst/>
            <a:gdLst/>
            <a:ahLst/>
            <a:cxnLst/>
            <a:rect r="r" b="b" t="t" l="l"/>
            <a:pathLst>
              <a:path h="822770" w="822770">
                <a:moveTo>
                  <a:pt x="0" y="0"/>
                </a:moveTo>
                <a:lnTo>
                  <a:pt x="822770" y="0"/>
                </a:lnTo>
                <a:lnTo>
                  <a:pt x="822770" y="822770"/>
                </a:lnTo>
                <a:lnTo>
                  <a:pt x="0" y="822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7179932" y="3874473"/>
            <a:ext cx="832949" cy="832949"/>
          </a:xfrm>
          <a:custGeom>
            <a:avLst/>
            <a:gdLst/>
            <a:ahLst/>
            <a:cxnLst/>
            <a:rect r="r" b="b" t="t" l="l"/>
            <a:pathLst>
              <a:path h="832949" w="832949">
                <a:moveTo>
                  <a:pt x="0" y="0"/>
                </a:moveTo>
                <a:lnTo>
                  <a:pt x="832949" y="0"/>
                </a:lnTo>
                <a:lnTo>
                  <a:pt x="832949" y="832949"/>
                </a:lnTo>
                <a:lnTo>
                  <a:pt x="0" y="8329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8209124" y="4443796"/>
            <a:ext cx="1232103" cy="1232103"/>
          </a:xfrm>
          <a:custGeom>
            <a:avLst/>
            <a:gdLst/>
            <a:ahLst/>
            <a:cxnLst/>
            <a:rect r="r" b="b" t="t" l="l"/>
            <a:pathLst>
              <a:path h="1232103" w="1232103">
                <a:moveTo>
                  <a:pt x="0" y="0"/>
                </a:moveTo>
                <a:lnTo>
                  <a:pt x="1232104" y="0"/>
                </a:lnTo>
                <a:lnTo>
                  <a:pt x="1232104" y="1232103"/>
                </a:lnTo>
                <a:lnTo>
                  <a:pt x="0" y="12321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441228" y="1529016"/>
            <a:ext cx="1076177" cy="949726"/>
          </a:xfrm>
          <a:custGeom>
            <a:avLst/>
            <a:gdLst/>
            <a:ahLst/>
            <a:cxnLst/>
            <a:rect r="r" b="b" t="t" l="l"/>
            <a:pathLst>
              <a:path h="949726" w="1076177">
                <a:moveTo>
                  <a:pt x="0" y="0"/>
                </a:moveTo>
                <a:lnTo>
                  <a:pt x="1076177" y="0"/>
                </a:lnTo>
                <a:lnTo>
                  <a:pt x="1076177" y="949727"/>
                </a:lnTo>
                <a:lnTo>
                  <a:pt x="0" y="94972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9755889" y="2716916"/>
            <a:ext cx="1226709" cy="961433"/>
          </a:xfrm>
          <a:custGeom>
            <a:avLst/>
            <a:gdLst/>
            <a:ahLst/>
            <a:cxnLst/>
            <a:rect r="r" b="b" t="t" l="l"/>
            <a:pathLst>
              <a:path h="961433" w="1226709">
                <a:moveTo>
                  <a:pt x="0" y="0"/>
                </a:moveTo>
                <a:lnTo>
                  <a:pt x="1226708" y="0"/>
                </a:lnTo>
                <a:lnTo>
                  <a:pt x="1226708" y="961433"/>
                </a:lnTo>
                <a:lnTo>
                  <a:pt x="0" y="96143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0666850" y="3895044"/>
            <a:ext cx="1013771" cy="942807"/>
          </a:xfrm>
          <a:custGeom>
            <a:avLst/>
            <a:gdLst/>
            <a:ahLst/>
            <a:cxnLst/>
            <a:rect r="r" b="b" t="t" l="l"/>
            <a:pathLst>
              <a:path h="942807" w="1013771">
                <a:moveTo>
                  <a:pt x="0" y="0"/>
                </a:moveTo>
                <a:lnTo>
                  <a:pt x="1013771" y="0"/>
                </a:lnTo>
                <a:lnTo>
                  <a:pt x="1013771" y="942808"/>
                </a:lnTo>
                <a:lnTo>
                  <a:pt x="0" y="94280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1528900" y="4787398"/>
            <a:ext cx="884202" cy="884202"/>
          </a:xfrm>
          <a:custGeom>
            <a:avLst/>
            <a:gdLst/>
            <a:ahLst/>
            <a:cxnLst/>
            <a:rect r="r" b="b" t="t" l="l"/>
            <a:pathLst>
              <a:path h="884202" w="884202">
                <a:moveTo>
                  <a:pt x="0" y="0"/>
                </a:moveTo>
                <a:lnTo>
                  <a:pt x="884202" y="0"/>
                </a:lnTo>
                <a:lnTo>
                  <a:pt x="884202" y="884202"/>
                </a:lnTo>
                <a:lnTo>
                  <a:pt x="0" y="88420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1600595" y="180975"/>
            <a:ext cx="15086810" cy="673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sz="560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del sistema Meetings App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37334" y="1844170"/>
            <a:ext cx="4541199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Videollamadas de alta calidad (audio y video estables)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37625" y="2929081"/>
            <a:ext cx="6161132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Traducción y subtítulos automáticos en tiempo real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57986" y="3950140"/>
            <a:ext cx="6401796" cy="88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</a:pPr>
            <a:r>
              <a:rPr lang="en-US" sz="256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Informes resumidos de reuniones (sólo suscriptores)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84800" y="5002697"/>
            <a:ext cx="7924325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Gestión de usuarios y perfiles (roles, autenticación)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666850" y="1658965"/>
            <a:ext cx="8088571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Administración de sistema: perfiles, salas, idiomas, planes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528900" y="2949236"/>
            <a:ext cx="6534083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Reportes filtrables y exportables (PDF/XLS)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302129" y="3939822"/>
            <a:ext cx="5775544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Notificaciones por correo electrónico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856225" y="4789856"/>
            <a:ext cx="5288811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Integración con pasarela de pagos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062741" y="932517"/>
            <a:ext cx="6162517" cy="58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466" b="true">
                <a:solidFill>
                  <a:srgbClr val="FF62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Funcionales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699954" y="6057690"/>
            <a:ext cx="6888092" cy="58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2"/>
              </a:lnSpc>
            </a:pPr>
            <a:r>
              <a:rPr lang="en-US" sz="3466" b="true">
                <a:solidFill>
                  <a:srgbClr val="14C96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Requerimientos No Funcionales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0299908" y="9339765"/>
            <a:ext cx="6165022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Rendimiento: baja latencia en traducción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2515294" y="7134101"/>
            <a:ext cx="4653208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Seguridad: cifrado end-to-end, cumplimiento GDPR/CCPA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46406" y="9480973"/>
            <a:ext cx="6033526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Disponibilidad: 99.5% en horario laboral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79402" y="8479266"/>
            <a:ext cx="6244571" cy="43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Usabilidad: interfaz intuitiva y responsiva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369243" y="6941199"/>
            <a:ext cx="5081242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Escalabilidad: soporte a usuarios concurrentes y crecimiento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274824" y="8126194"/>
            <a:ext cx="5839320" cy="88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2"/>
              </a:lnSpc>
            </a:pPr>
            <a:r>
              <a:rPr lang="en-US" sz="2566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Mantenibilidad: arquitectura en capas y código documentado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4285" y="1374001"/>
            <a:ext cx="913620" cy="594995"/>
          </a:xfrm>
          <a:custGeom>
            <a:avLst/>
            <a:gdLst/>
            <a:ahLst/>
            <a:cxnLst/>
            <a:rect r="r" b="b" t="t" l="l"/>
            <a:pathLst>
              <a:path h="594995" w="913620">
                <a:moveTo>
                  <a:pt x="0" y="0"/>
                </a:moveTo>
                <a:lnTo>
                  <a:pt x="913620" y="0"/>
                </a:lnTo>
                <a:lnTo>
                  <a:pt x="913620" y="594995"/>
                </a:lnTo>
                <a:lnTo>
                  <a:pt x="0" y="594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7860" y="1804276"/>
            <a:ext cx="4238010" cy="452286"/>
            <a:chOff x="0" y="0"/>
            <a:chExt cx="1116184" cy="11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6184" cy="119121"/>
            </a:xfrm>
            <a:custGeom>
              <a:avLst/>
              <a:gdLst/>
              <a:ahLst/>
              <a:cxnLst/>
              <a:rect r="r" b="b" t="t" l="l"/>
              <a:pathLst>
                <a:path h="119121" w="1116184">
                  <a:moveTo>
                    <a:pt x="0" y="0"/>
                  </a:moveTo>
                  <a:lnTo>
                    <a:pt x="1116184" y="0"/>
                  </a:lnTo>
                  <a:lnTo>
                    <a:pt x="1116184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FF751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16184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968996"/>
            <a:ext cx="3286701" cy="452286"/>
            <a:chOff x="0" y="0"/>
            <a:chExt cx="865633" cy="1191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5633" cy="119121"/>
            </a:xfrm>
            <a:custGeom>
              <a:avLst/>
              <a:gdLst/>
              <a:ahLst/>
              <a:cxnLst/>
              <a:rect r="r" b="b" t="t" l="l"/>
              <a:pathLst>
                <a:path h="119121" w="865633">
                  <a:moveTo>
                    <a:pt x="0" y="0"/>
                  </a:moveTo>
                  <a:lnTo>
                    <a:pt x="865633" y="0"/>
                  </a:lnTo>
                  <a:lnTo>
                    <a:pt x="865633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FEB3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65633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95375" y="1940381"/>
            <a:ext cx="328670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Modulo de usuarios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7860" y="1747126"/>
            <a:ext cx="42380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Comunidades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12001"/>
            <a:ext cx="3286701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user_profiles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user_status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40185" y="2281939"/>
            <a:ext cx="4004981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comunity_members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comunity_channels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comunity_roles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577860" y="1804276"/>
            <a:ext cx="4238010" cy="2223992"/>
            <a:chOff x="0" y="0"/>
            <a:chExt cx="1358519" cy="71272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58519" cy="712724"/>
            </a:xfrm>
            <a:custGeom>
              <a:avLst/>
              <a:gdLst/>
              <a:ahLst/>
              <a:cxnLst/>
              <a:rect r="r" b="b" t="t" l="l"/>
              <a:pathLst>
                <a:path h="712724" w="1358519">
                  <a:moveTo>
                    <a:pt x="1358519" y="0"/>
                  </a:moveTo>
                  <a:lnTo>
                    <a:pt x="1358519" y="712724"/>
                  </a:lnTo>
                  <a:lnTo>
                    <a:pt x="0" y="71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358519" cy="76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1968996"/>
            <a:ext cx="3286701" cy="1985329"/>
            <a:chOff x="0" y="0"/>
            <a:chExt cx="1053571" cy="6362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3571" cy="636240"/>
            </a:xfrm>
            <a:custGeom>
              <a:avLst/>
              <a:gdLst/>
              <a:ahLst/>
              <a:cxnLst/>
              <a:rect r="r" b="b" t="t" l="l"/>
              <a:pathLst>
                <a:path h="636240" w="1053571">
                  <a:moveTo>
                    <a:pt x="1053571" y="0"/>
                  </a:moveTo>
                  <a:lnTo>
                    <a:pt x="1053571" y="636240"/>
                  </a:lnTo>
                  <a:lnTo>
                    <a:pt x="0" y="636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053571" cy="693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537134" y="6966332"/>
            <a:ext cx="4023072" cy="452286"/>
            <a:chOff x="0" y="0"/>
            <a:chExt cx="1059575" cy="1191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9575" cy="119121"/>
            </a:xfrm>
            <a:custGeom>
              <a:avLst/>
              <a:gdLst/>
              <a:ahLst/>
              <a:cxnLst/>
              <a:rect r="r" b="b" t="t" l="l"/>
              <a:pathLst>
                <a:path h="119121" w="1059575">
                  <a:moveTo>
                    <a:pt x="0" y="0"/>
                  </a:moveTo>
                  <a:lnTo>
                    <a:pt x="1059575" y="0"/>
                  </a:lnTo>
                  <a:lnTo>
                    <a:pt x="1059575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07E3F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059575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650001" y="6928004"/>
            <a:ext cx="397688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Mensajería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546659" y="6966332"/>
            <a:ext cx="4023072" cy="1794588"/>
            <a:chOff x="0" y="0"/>
            <a:chExt cx="1289620" cy="5751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89620" cy="575113"/>
            </a:xfrm>
            <a:custGeom>
              <a:avLst/>
              <a:gdLst/>
              <a:ahLst/>
              <a:cxnLst/>
              <a:rect r="r" b="b" t="t" l="l"/>
              <a:pathLst>
                <a:path h="575113" w="1289620">
                  <a:moveTo>
                    <a:pt x="1289620" y="0"/>
                  </a:moveTo>
                  <a:lnTo>
                    <a:pt x="1289620" y="575113"/>
                  </a:lnTo>
                  <a:lnTo>
                    <a:pt x="0" y="575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289620" cy="632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872621" y="6927514"/>
            <a:ext cx="4098826" cy="452286"/>
            <a:chOff x="0" y="0"/>
            <a:chExt cx="1079526" cy="1191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9526" cy="119121"/>
            </a:xfrm>
            <a:custGeom>
              <a:avLst/>
              <a:gdLst/>
              <a:ahLst/>
              <a:cxnLst/>
              <a:rect r="r" b="b" t="t" l="l"/>
              <a:pathLst>
                <a:path h="119121" w="1079526">
                  <a:moveTo>
                    <a:pt x="0" y="0"/>
                  </a:moveTo>
                  <a:lnTo>
                    <a:pt x="1079526" y="0"/>
                  </a:lnTo>
                  <a:lnTo>
                    <a:pt x="1079526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FFE17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079526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717043" y="6909182"/>
            <a:ext cx="409882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Módulo Reuniones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48386" y="7417900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meetings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meeting_participants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meeting_recordings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872621" y="6907575"/>
            <a:ext cx="4098826" cy="2189234"/>
            <a:chOff x="0" y="0"/>
            <a:chExt cx="1313903" cy="70158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13903" cy="701585"/>
            </a:xfrm>
            <a:custGeom>
              <a:avLst/>
              <a:gdLst/>
              <a:ahLst/>
              <a:cxnLst/>
              <a:rect r="r" b="b" t="t" l="l"/>
              <a:pathLst>
                <a:path h="701585" w="1313903">
                  <a:moveTo>
                    <a:pt x="1313903" y="0"/>
                  </a:moveTo>
                  <a:lnTo>
                    <a:pt x="1313903" y="701585"/>
                  </a:lnTo>
                  <a:lnTo>
                    <a:pt x="0" y="701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1313903" cy="758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00013" y="6561337"/>
            <a:ext cx="4077426" cy="452286"/>
            <a:chOff x="0" y="0"/>
            <a:chExt cx="1073890" cy="1191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3890" cy="119121"/>
            </a:xfrm>
            <a:custGeom>
              <a:avLst/>
              <a:gdLst/>
              <a:ahLst/>
              <a:cxnLst/>
              <a:rect r="r" b="b" t="t" l="l"/>
              <a:pathLst>
                <a:path h="119121" w="1073890">
                  <a:moveTo>
                    <a:pt x="0" y="0"/>
                  </a:moveTo>
                  <a:lnTo>
                    <a:pt x="1073890" y="0"/>
                  </a:lnTo>
                  <a:lnTo>
                    <a:pt x="1073890" y="119121"/>
                  </a:lnTo>
                  <a:lnTo>
                    <a:pt x="0" y="119121"/>
                  </a:lnTo>
                  <a:close/>
                </a:path>
              </a:pathLst>
            </a:custGeom>
            <a:solidFill>
              <a:srgbClr val="B5E6E8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073890" cy="176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47172" y="6543005"/>
            <a:ext cx="383747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subscriptions / plans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00013" y="6521324"/>
            <a:ext cx="4077426" cy="2239596"/>
            <a:chOff x="0" y="0"/>
            <a:chExt cx="1307043" cy="71772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07043" cy="717725"/>
            </a:xfrm>
            <a:custGeom>
              <a:avLst/>
              <a:gdLst/>
              <a:ahLst/>
              <a:cxnLst/>
              <a:rect r="r" b="b" t="t" l="l"/>
              <a:pathLst>
                <a:path h="717725" w="1307043">
                  <a:moveTo>
                    <a:pt x="1307043" y="0"/>
                  </a:moveTo>
                  <a:lnTo>
                    <a:pt x="1307043" y="717725"/>
                  </a:lnTo>
                  <a:lnTo>
                    <a:pt x="0" y="717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07043" cy="774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2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2561095" y="4154457"/>
            <a:ext cx="13591" cy="241554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4315401" y="2916272"/>
            <a:ext cx="9230526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0600091" y="3606126"/>
            <a:ext cx="2920244" cy="326277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5922034" y="4027972"/>
            <a:ext cx="58098" cy="2798968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45" id="45"/>
          <p:cNvSpPr/>
          <p:nvPr/>
        </p:nvSpPr>
        <p:spPr>
          <a:xfrm flipH="false" flipV="false" rot="0">
            <a:off x="2924130" y="5705582"/>
            <a:ext cx="949918" cy="815742"/>
          </a:xfrm>
          <a:custGeom>
            <a:avLst/>
            <a:gdLst/>
            <a:ahLst/>
            <a:cxnLst/>
            <a:rect r="r" b="b" t="t" l="l"/>
            <a:pathLst>
              <a:path h="815742" w="949918">
                <a:moveTo>
                  <a:pt x="0" y="0"/>
                </a:moveTo>
                <a:lnTo>
                  <a:pt x="949917" y="0"/>
                </a:lnTo>
                <a:lnTo>
                  <a:pt x="949917" y="815742"/>
                </a:lnTo>
                <a:lnTo>
                  <a:pt x="0" y="8157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754377" y="5601436"/>
            <a:ext cx="1037956" cy="919888"/>
          </a:xfrm>
          <a:custGeom>
            <a:avLst/>
            <a:gdLst/>
            <a:ahLst/>
            <a:cxnLst/>
            <a:rect r="r" b="b" t="t" l="l"/>
            <a:pathLst>
              <a:path h="919888" w="1037956">
                <a:moveTo>
                  <a:pt x="0" y="0"/>
                </a:moveTo>
                <a:lnTo>
                  <a:pt x="1037955" y="0"/>
                </a:lnTo>
                <a:lnTo>
                  <a:pt x="1037955" y="919888"/>
                </a:lnTo>
                <a:lnTo>
                  <a:pt x="0" y="919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6274459" y="5529466"/>
            <a:ext cx="1470707" cy="1292384"/>
          </a:xfrm>
          <a:custGeom>
            <a:avLst/>
            <a:gdLst/>
            <a:ahLst/>
            <a:cxnLst/>
            <a:rect r="r" b="b" t="t" l="l"/>
            <a:pathLst>
              <a:path h="1292384" w="1470707">
                <a:moveTo>
                  <a:pt x="0" y="0"/>
                </a:moveTo>
                <a:lnTo>
                  <a:pt x="1470708" y="0"/>
                </a:lnTo>
                <a:lnTo>
                  <a:pt x="1470708" y="1292384"/>
                </a:lnTo>
                <a:lnTo>
                  <a:pt x="0" y="1292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345518" y="5204672"/>
            <a:ext cx="1596963" cy="1617178"/>
          </a:xfrm>
          <a:custGeom>
            <a:avLst/>
            <a:gdLst/>
            <a:ahLst/>
            <a:cxnLst/>
            <a:rect r="r" b="b" t="t" l="l"/>
            <a:pathLst>
              <a:path h="1617178" w="1596963">
                <a:moveTo>
                  <a:pt x="0" y="0"/>
                </a:moveTo>
                <a:lnTo>
                  <a:pt x="1596964" y="0"/>
                </a:lnTo>
                <a:lnTo>
                  <a:pt x="1596964" y="1617178"/>
                </a:lnTo>
                <a:lnTo>
                  <a:pt x="0" y="161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634504" y="962775"/>
            <a:ext cx="2375309" cy="822451"/>
          </a:xfrm>
          <a:custGeom>
            <a:avLst/>
            <a:gdLst/>
            <a:ahLst/>
            <a:cxnLst/>
            <a:rect r="r" b="b" t="t" l="l"/>
            <a:pathLst>
              <a:path h="822451" w="2375309">
                <a:moveTo>
                  <a:pt x="0" y="0"/>
                </a:moveTo>
                <a:lnTo>
                  <a:pt x="2375309" y="0"/>
                </a:lnTo>
                <a:lnTo>
                  <a:pt x="2375309" y="822451"/>
                </a:lnTo>
                <a:lnTo>
                  <a:pt x="0" y="8224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082385" y="1597443"/>
            <a:ext cx="788316" cy="788316"/>
          </a:xfrm>
          <a:custGeom>
            <a:avLst/>
            <a:gdLst/>
            <a:ahLst/>
            <a:cxnLst/>
            <a:rect r="r" b="b" t="t" l="l"/>
            <a:pathLst>
              <a:path h="788316" w="788316">
                <a:moveTo>
                  <a:pt x="0" y="0"/>
                </a:moveTo>
                <a:lnTo>
                  <a:pt x="788315" y="0"/>
                </a:lnTo>
                <a:lnTo>
                  <a:pt x="788315" y="788316"/>
                </a:lnTo>
                <a:lnTo>
                  <a:pt x="0" y="788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3186857" y="182880"/>
            <a:ext cx="11914286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6999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Modelo de Datos Relacional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546670" y="7323368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messaging_messag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message_attachments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message_reactions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54377" y="7126045"/>
            <a:ext cx="4023062" cy="12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plans</a:t>
            </a:r>
          </a:p>
          <a:p>
            <a:pPr algn="l">
              <a:lnSpc>
                <a:spcPts val="3394"/>
              </a:lnSpc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subsciptions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- payment_history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095652" y="9351470"/>
            <a:ext cx="510869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 u="sng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  <a:hlinkClick r:id="rId12" tooltip="https://drive.google.com/file/d/1xaZ3ILb_X7TZc7zWJr-fzWIWG2CfRVVZ/view"/>
              </a:rPr>
              <a:t>Detalle completo en modelo relacional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870700" y="1780466"/>
            <a:ext cx="2546599" cy="41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  <a:spcBef>
                <a:spcPct val="0"/>
              </a:spcBef>
            </a:pPr>
            <a:r>
              <a:rPr lang="en-US" sz="2424" u="sng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84 tablas en total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10330122" y="1583865"/>
            <a:ext cx="788316" cy="788316"/>
          </a:xfrm>
          <a:custGeom>
            <a:avLst/>
            <a:gdLst/>
            <a:ahLst/>
            <a:cxnLst/>
            <a:rect r="r" b="b" t="t" l="l"/>
            <a:pathLst>
              <a:path h="788316" w="788316">
                <a:moveTo>
                  <a:pt x="0" y="0"/>
                </a:moveTo>
                <a:lnTo>
                  <a:pt x="788316" y="0"/>
                </a:lnTo>
                <a:lnTo>
                  <a:pt x="788316" y="788315"/>
                </a:lnTo>
                <a:lnTo>
                  <a:pt x="0" y="7883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9210" y="1500772"/>
            <a:ext cx="12589580" cy="8560551"/>
          </a:xfrm>
          <a:custGeom>
            <a:avLst/>
            <a:gdLst/>
            <a:ahLst/>
            <a:cxnLst/>
            <a:rect r="r" b="b" t="t" l="l"/>
            <a:pathLst>
              <a:path h="8560551" w="12589580">
                <a:moveTo>
                  <a:pt x="0" y="0"/>
                </a:moveTo>
                <a:lnTo>
                  <a:pt x="12589580" y="0"/>
                </a:lnTo>
                <a:lnTo>
                  <a:pt x="12589580" y="8560551"/>
                </a:lnTo>
                <a:lnTo>
                  <a:pt x="0" y="856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5" r="0" b="-5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0772" y="304800"/>
            <a:ext cx="15826455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Diagrama de caso de uso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C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441110" y="2043897"/>
          <a:ext cx="9458325" cy="6286500"/>
        </p:xfrm>
        <a:graphic>
          <a:graphicData uri="http://schemas.openxmlformats.org/presentationml/2006/ole">
            <p:oleObj imgW="11353800" imgH="8178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711639" y="304800"/>
            <a:ext cx="15681602" cy="119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13"/>
              </a:lnSpc>
            </a:pPr>
            <a:r>
              <a:rPr lang="en-US" sz="99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Arquitectura del sistema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0470" y="1443622"/>
            <a:ext cx="6934157" cy="46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3"/>
              </a:lnSpc>
            </a:pPr>
            <a:r>
              <a:rPr lang="en-US" sz="2731" b="true">
                <a:solidFill>
                  <a:srgbClr val="FF3131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Planilla de Patrones arquitectonicos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DAGytKw55ck</dc:identifier>
  <dcterms:modified xsi:type="dcterms:W3CDTF">2011-08-01T06:04:30Z</dcterms:modified>
  <cp:revision>1</cp:revision>
  <dc:title>Meetings</dc:title>
</cp:coreProperties>
</file>